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9" r:id="rId3"/>
    <p:sldId id="279" r:id="rId4"/>
    <p:sldId id="260" r:id="rId5"/>
    <p:sldId id="277" r:id="rId6"/>
    <p:sldId id="278" r:id="rId7"/>
    <p:sldId id="262" r:id="rId8"/>
    <p:sldId id="266" r:id="rId9"/>
    <p:sldId id="273" r:id="rId10"/>
    <p:sldId id="265" r:id="rId11"/>
    <p:sldId id="263" r:id="rId12"/>
    <p:sldId id="274" r:id="rId13"/>
    <p:sldId id="275" r:id="rId14"/>
    <p:sldId id="268" r:id="rId15"/>
    <p:sldId id="264" r:id="rId16"/>
    <p:sldId id="271" r:id="rId17"/>
    <p:sldId id="270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992" autoAdjust="0"/>
  </p:normalViewPr>
  <p:slideViewPr>
    <p:cSldViewPr snapToGrid="0" snapToObjects="1">
      <p:cViewPr>
        <p:scale>
          <a:sx n="79" d="100"/>
          <a:sy n="79" d="100"/>
        </p:scale>
        <p:origin x="-25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C46B03-3346-7B4A-88E3-8D6C3AA323A5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EE185-3A26-944E-9095-D55E4B4BC7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97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detailed type</a:t>
            </a:r>
            <a:r>
              <a:rPr lang="en-US" baseline="0" dirty="0" smtClean="0">
                <a:solidFill>
                  <a:srgbClr val="0000FF"/>
                </a:solidFill>
                <a:latin typeface="Consolas"/>
                <a:cs typeface="Consolas"/>
              </a:rPr>
              <a:t> </a:t>
            </a:r>
            <a:r>
              <a:rPr lang="en-US" b="1" i="1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function_c</a:t>
            </a:r>
            <a:r>
              <a:rPr lang="en-US" b="1" i="1" dirty="0" smtClean="0">
                <a:solidFill>
                  <a:srgbClr val="0000FF"/>
                </a:solidFill>
                <a:latin typeface="Consolas"/>
                <a:cs typeface="Consolas"/>
              </a:rPr>
              <a:t> </a:t>
            </a: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is erased.</a:t>
            </a:r>
          </a:p>
          <a:p>
            <a:endParaRPr lang="en-US" dirty="0" smtClean="0">
              <a:solidFill>
                <a:srgbClr val="0000FF"/>
              </a:solidFill>
              <a:latin typeface="Consolas"/>
              <a:cs typeface="Consolas"/>
            </a:endParaRPr>
          </a:p>
          <a:p>
            <a:r>
              <a:rPr lang="en-US" altLang="zh-CN" dirty="0" smtClean="0">
                <a:solidFill>
                  <a:srgbClr val="0000FF"/>
                </a:solidFill>
                <a:latin typeface="Consolas"/>
                <a:cs typeface="Consolas"/>
              </a:rPr>
              <a:t>Here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/>
                <a:cs typeface="Consolas"/>
              </a:rPr>
              <a:t> </a:t>
            </a:r>
            <a:r>
              <a:rPr lang="en-US" altLang="zh-CN" b="1" i="1" dirty="0" err="1" smtClean="0">
                <a:solidFill>
                  <a:srgbClr val="0000FF"/>
                </a:solidFill>
                <a:latin typeface="Consolas"/>
                <a:cs typeface="Consolas"/>
              </a:rPr>
              <a:t>shared_ptr</a:t>
            </a:r>
            <a:r>
              <a:rPr lang="en-US" altLang="zh-CN" b="1" i="1" dirty="0" smtClean="0">
                <a:solidFill>
                  <a:srgbClr val="0000FF"/>
                </a:solidFill>
                <a:latin typeface="Consolas"/>
                <a:cs typeface="Consolas"/>
              </a:rPr>
              <a:t> </a:t>
            </a:r>
            <a:r>
              <a:rPr lang="en-US" altLang="zh-CN" dirty="0" smtClean="0">
                <a:solidFill>
                  <a:srgbClr val="0000FF"/>
                </a:solidFill>
                <a:latin typeface="Consolas"/>
                <a:cs typeface="Consolas"/>
              </a:rPr>
              <a:t>is just for demo, it</a:t>
            </a:r>
            <a:r>
              <a:rPr lang="en-US" altLang="zh-CN" baseline="0" dirty="0" smtClean="0">
                <a:solidFill>
                  <a:srgbClr val="0000FF"/>
                </a:solidFill>
                <a:latin typeface="Consolas"/>
                <a:cs typeface="Consolas"/>
              </a:rPr>
              <a:t> isn’t a good choice for production code.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</a:t>
            </a:r>
            <a:r>
              <a:rPr lang="en-US" baseline="0" dirty="0" err="1" smtClean="0"/>
              <a:t>x</a:t>
            </a:r>
            <a:r>
              <a:rPr lang="en-US" baseline="0" dirty="0" smtClean="0"/>
              <a:t> and </a:t>
            </a:r>
            <a:r>
              <a:rPr lang="en-US" baseline="0" dirty="0" err="1" smtClean="0"/>
              <a:t>y</a:t>
            </a:r>
            <a:r>
              <a:rPr lang="en-US" baseline="0" dirty="0" smtClean="0"/>
              <a:t> are same type but have different meaning, how to dealing it?</a:t>
            </a:r>
          </a:p>
          <a:p>
            <a:r>
              <a:rPr lang="en-US" baseline="0" dirty="0" smtClean="0"/>
              <a:t>Write a wrapper class for one of it!</a:t>
            </a:r>
          </a:p>
          <a:p>
            <a:r>
              <a:rPr lang="en-US" baseline="0" dirty="0" smtClean="0"/>
              <a:t>I have wrote a simple max length forward scanning word segmentation algorithm, which used this trick, </a:t>
            </a:r>
            <a:r>
              <a:rPr lang="en-US" b="1" i="1" baseline="0" dirty="0" smtClean="0"/>
              <a:t>char </a:t>
            </a:r>
            <a:r>
              <a:rPr lang="en-US" baseline="0" dirty="0" smtClean="0"/>
              <a:t>in text and integer </a:t>
            </a:r>
            <a:r>
              <a:rPr lang="en-US" b="1" i="1" baseline="0" dirty="0" smtClean="0"/>
              <a:t>pos </a:t>
            </a:r>
            <a:r>
              <a:rPr lang="en-US" b="0" i="0" baseline="0" dirty="0" smtClean="0"/>
              <a:t>of a char in words of dictionary, it also combined with </a:t>
            </a:r>
            <a:r>
              <a:rPr lang="en-US" b="1" i="1" baseline="0" dirty="0" err="1" smtClean="0"/>
              <a:t>KeyExtractor</a:t>
            </a:r>
            <a:r>
              <a:rPr lang="en-US" b="0" i="0" baseline="0" dirty="0" smtClean="0"/>
              <a:t>.</a:t>
            </a:r>
            <a:endParaRPr lang="en-US" b="0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template</a:t>
            </a:r>
            <a:r>
              <a:rPr lang="en-US" baseline="0" dirty="0" smtClean="0"/>
              <a:t> parameters in calling template function could be partially omitted, if the function parameter plus the provided parameter is sufficient for type deduction.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>
                <a:latin typeface="Consolas"/>
                <a:cs typeface="Consolas"/>
              </a:rPr>
              <a:t>If the 2nd-level lists are small, even lots of them are empty, this trick has much more improvement.</a:t>
            </a:r>
          </a:p>
          <a:p>
            <a:endParaRPr lang="en-US" sz="1600" dirty="0" smtClean="0">
              <a:latin typeface="Consolas"/>
              <a:cs typeface="Consolas"/>
            </a:endParaRPr>
          </a:p>
          <a:p>
            <a:r>
              <a:rPr lang="en-US" sz="1600" dirty="0" smtClean="0">
                <a:latin typeface="Consolas"/>
                <a:cs typeface="Consolas"/>
              </a:rPr>
              <a:t>I had written some</a:t>
            </a:r>
            <a:r>
              <a:rPr lang="en-US" sz="1600" baseline="0" dirty="0" smtClean="0">
                <a:latin typeface="Consolas"/>
                <a:cs typeface="Consolas"/>
              </a:rPr>
              <a:t> automata based algorithms, this trick was heavily used, such as </a:t>
            </a:r>
            <a:r>
              <a:rPr lang="en-US" sz="1600" baseline="0" dirty="0" err="1" smtClean="0">
                <a:latin typeface="Consolas"/>
                <a:cs typeface="Consolas"/>
              </a:rPr>
              <a:t>Aho-Corasick</a:t>
            </a:r>
            <a:r>
              <a:rPr lang="en-US" sz="1600" baseline="0" dirty="0" smtClean="0">
                <a:latin typeface="Consolas"/>
                <a:cs typeface="Consolas"/>
              </a:rPr>
              <a:t> algorithm, inverse NFA of a DFA (for DFA minimization).</a:t>
            </a:r>
          </a:p>
          <a:p>
            <a:endParaRPr lang="en-US" sz="1600" baseline="0" dirty="0" smtClean="0">
              <a:latin typeface="Consolas"/>
              <a:cs typeface="Consolas"/>
            </a:endParaRPr>
          </a:p>
          <a:p>
            <a:r>
              <a:rPr lang="en-US" sz="1600" baseline="0" dirty="0" smtClean="0">
                <a:latin typeface="Consolas"/>
                <a:cs typeface="Consolas"/>
              </a:rPr>
              <a:t>A naïve graph can be represented as 2 arrays:</a:t>
            </a:r>
          </a:p>
          <a:p>
            <a:r>
              <a:rPr lang="en-US" sz="1600" baseline="0" dirty="0" smtClean="0">
                <a:latin typeface="Consolas"/>
                <a:cs typeface="Consolas"/>
              </a:rPr>
              <a:t>   vector&lt;</a:t>
            </a:r>
            <a:r>
              <a:rPr lang="en-US" sz="1600" baseline="0" dirty="0" err="1" smtClean="0">
                <a:latin typeface="Consolas"/>
                <a:cs typeface="Consolas"/>
              </a:rPr>
              <a:t>int</a:t>
            </a:r>
            <a:r>
              <a:rPr lang="en-US" sz="1600" baseline="0" dirty="0" smtClean="0">
                <a:latin typeface="Consolas"/>
                <a:cs typeface="Consolas"/>
              </a:rPr>
              <a:t>&gt; node; // </a:t>
            </a:r>
            <a:r>
              <a:rPr lang="en-US" sz="1600" baseline="0" dirty="0" err="1" smtClean="0">
                <a:latin typeface="Consolas"/>
                <a:cs typeface="Consolas"/>
              </a:rPr>
              <a:t>node.back</a:t>
            </a:r>
            <a:r>
              <a:rPr lang="en-US" sz="1600" baseline="0" dirty="0" smtClean="0">
                <a:latin typeface="Consolas"/>
                <a:cs typeface="Consolas"/>
              </a:rPr>
              <a:t>() is an sentry element</a:t>
            </a:r>
          </a:p>
          <a:p>
            <a:r>
              <a:rPr lang="en-US" sz="1600" baseline="0" dirty="0" smtClean="0">
                <a:latin typeface="Consolas"/>
                <a:cs typeface="Consolas"/>
              </a:rPr>
              <a:t>   vector&lt;</a:t>
            </a:r>
            <a:r>
              <a:rPr lang="en-US" sz="1600" baseline="0" dirty="0" err="1" smtClean="0">
                <a:latin typeface="Consolas"/>
                <a:cs typeface="Consolas"/>
              </a:rPr>
              <a:t>int</a:t>
            </a:r>
            <a:r>
              <a:rPr lang="en-US" sz="1600" baseline="0" dirty="0" smtClean="0">
                <a:latin typeface="Consolas"/>
                <a:cs typeface="Consolas"/>
              </a:rPr>
              <a:t>&gt; edge; // edge indices of node </a:t>
            </a:r>
            <a:r>
              <a:rPr lang="en-US" sz="1600" baseline="0" dirty="0" err="1" smtClean="0">
                <a:latin typeface="Consolas"/>
                <a:cs typeface="Consolas"/>
              </a:rPr>
              <a:t>i</a:t>
            </a:r>
            <a:r>
              <a:rPr lang="en-US" sz="1600" baseline="0" dirty="0" smtClean="0">
                <a:latin typeface="Consolas"/>
                <a:cs typeface="Consolas"/>
              </a:rPr>
              <a:t> is </a:t>
            </a:r>
            <a:r>
              <a:rPr lang="en-US" sz="1600" b="1" i="1" baseline="0" dirty="0" smtClean="0">
                <a:latin typeface="Consolas"/>
                <a:cs typeface="Consolas"/>
              </a:rPr>
              <a:t>[</a:t>
            </a:r>
            <a:r>
              <a:rPr lang="en-US" sz="1600" b="1" i="1" baseline="0" dirty="0" err="1" smtClean="0">
                <a:latin typeface="Consolas"/>
                <a:cs typeface="Consolas"/>
              </a:rPr>
              <a:t>node[i</a:t>
            </a:r>
            <a:r>
              <a:rPr lang="en-US" sz="1600" b="1" i="1" baseline="0" dirty="0" smtClean="0">
                <a:latin typeface="Consolas"/>
                <a:cs typeface="Consolas"/>
              </a:rPr>
              <a:t>], node[i+1])</a:t>
            </a:r>
          </a:p>
          <a:p>
            <a:r>
              <a:rPr lang="en-US" sz="1600" baseline="0" dirty="0" smtClean="0">
                <a:latin typeface="Consolas"/>
                <a:cs typeface="Consolas"/>
              </a:rPr>
              <a:t>index to node is the vertex identifier, </a:t>
            </a:r>
            <a:r>
              <a:rPr lang="en-US" sz="1600" baseline="0" dirty="0" err="1" smtClean="0">
                <a:latin typeface="Consolas"/>
                <a:cs typeface="Consolas"/>
              </a:rPr>
              <a:t>node[i</a:t>
            </a:r>
            <a:r>
              <a:rPr lang="en-US" sz="1600" baseline="0" dirty="0" smtClean="0">
                <a:latin typeface="Consolas"/>
                <a:cs typeface="Consolas"/>
              </a:rPr>
              <a:t>] is the first index to edge of vertex </a:t>
            </a:r>
            <a:r>
              <a:rPr lang="en-US" sz="1600" baseline="0" dirty="0" err="1" smtClean="0">
                <a:latin typeface="Consolas"/>
                <a:cs typeface="Consolas"/>
              </a:rPr>
              <a:t>i</a:t>
            </a:r>
            <a:r>
              <a:rPr lang="en-US" sz="1600" baseline="0" dirty="0" smtClean="0">
                <a:latin typeface="Consolas"/>
                <a:cs typeface="Consolas"/>
              </a:rPr>
              <a:t>, node[i+1] is the ‘past the end’  edge index of vertex </a:t>
            </a:r>
            <a:r>
              <a:rPr lang="en-US" sz="1600" baseline="0" dirty="0" err="1" smtClean="0">
                <a:latin typeface="Consolas"/>
                <a:cs typeface="Consolas"/>
              </a:rPr>
              <a:t>i</a:t>
            </a:r>
            <a:endParaRPr lang="en-US" sz="1600" baseline="0" dirty="0" smtClean="0">
              <a:latin typeface="Consolas"/>
              <a:cs typeface="Consolas"/>
            </a:endParaRPr>
          </a:p>
          <a:p>
            <a:endParaRPr lang="en-US" sz="16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“if (&amp;</a:t>
            </a:r>
            <a:r>
              <a:rPr lang="en-US" dirty="0" err="1" smtClean="0"/>
              <a:t>y</a:t>
            </a:r>
            <a:r>
              <a:rPr lang="en-US" dirty="0" smtClean="0"/>
              <a:t> != this) {...}” idiom</a:t>
            </a:r>
            <a:r>
              <a:rPr lang="en-US" baseline="0" dirty="0" smtClean="0"/>
              <a:t> is more memory efficient for large object, it could be exception-safe, but it’s not transactional. For large object, this is a design decision, for small object, always use </a:t>
            </a:r>
            <a:r>
              <a:rPr lang="en-US" dirty="0" smtClean="0"/>
              <a:t>Copy-and-swap.</a:t>
            </a: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this example, </a:t>
            </a:r>
            <a:r>
              <a:rPr lang="en-US" b="1" i="1" dirty="0" err="1" smtClean="0"/>
              <a:t>memcpy</a:t>
            </a:r>
            <a:r>
              <a:rPr lang="en-US" b="1" i="1" dirty="0" smtClean="0"/>
              <a:t> </a:t>
            </a:r>
            <a:r>
              <a:rPr lang="en-US" dirty="0" smtClean="0"/>
              <a:t>will be optimized</a:t>
            </a:r>
            <a:r>
              <a:rPr lang="en-US" baseline="0" dirty="0" smtClean="0"/>
              <a:t> with “(unaligned) </a:t>
            </a:r>
            <a:r>
              <a:rPr lang="en-US" b="1" i="1" baseline="0" dirty="0" smtClean="0"/>
              <a:t>load</a:t>
            </a:r>
            <a:r>
              <a:rPr lang="en-US" baseline="0" dirty="0" smtClean="0"/>
              <a:t>” hardware instruction for const </a:t>
            </a:r>
            <a:r>
              <a:rPr lang="en-US" b="1" i="1" baseline="0" dirty="0" err="1" smtClean="0"/>
              <a:t>len</a:t>
            </a:r>
            <a:r>
              <a:rPr lang="en-US" b="0" i="0" baseline="0" dirty="0" smtClean="0"/>
              <a:t>, this is the normal case for object serialization.</a:t>
            </a:r>
          </a:p>
          <a:p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</a:t>
            </a:r>
            <a:r>
              <a:rPr lang="en-US" dirty="0" err="1" smtClean="0"/>
              <a:t>gcc</a:t>
            </a:r>
            <a:r>
              <a:rPr lang="en-US" dirty="0" smtClean="0"/>
              <a:t>, all empty base classes got optimized out, and their</a:t>
            </a:r>
            <a:r>
              <a:rPr lang="en-US" baseline="0" dirty="0" smtClean="0"/>
              <a:t> address is equal to the derived class.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endParaRPr lang="en-US" dirty="0" smtClean="0"/>
          </a:p>
          <a:p>
            <a:r>
              <a:rPr lang="en-US" dirty="0" err="1" smtClean="0"/>
              <a:t>struct</a:t>
            </a:r>
            <a:r>
              <a:rPr lang="en-US" dirty="0" smtClean="0"/>
              <a:t> A {};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B {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; };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C {};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D { 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r>
              <a:rPr lang="en-US" dirty="0" smtClean="0"/>
              <a:t>; };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E {};</a:t>
            </a:r>
          </a:p>
          <a:p>
            <a:r>
              <a:rPr lang="en-US" dirty="0" err="1" smtClean="0"/>
              <a:t>struct</a:t>
            </a:r>
            <a:r>
              <a:rPr lang="en-US" dirty="0" smtClean="0"/>
              <a:t> F : A, B, C, D, E {};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main() {</a:t>
            </a:r>
          </a:p>
          <a:p>
            <a:r>
              <a:rPr lang="en-US" dirty="0" smtClean="0"/>
              <a:t>	F  </a:t>
            </a:r>
            <a:r>
              <a:rPr lang="en-US" dirty="0" err="1" smtClean="0"/>
              <a:t>f</a:t>
            </a:r>
            <a:r>
              <a:rPr lang="en-US" dirty="0" smtClean="0"/>
              <a:t>;</a:t>
            </a:r>
          </a:p>
          <a:p>
            <a:r>
              <a:rPr lang="en-US" dirty="0" smtClean="0"/>
              <a:t>	A* a = &amp;</a:t>
            </a:r>
            <a:r>
              <a:rPr lang="en-US" dirty="0" err="1" smtClean="0"/>
              <a:t>f</a:t>
            </a:r>
            <a:r>
              <a:rPr lang="en-US" dirty="0" smtClean="0"/>
              <a:t>;</a:t>
            </a:r>
          </a:p>
          <a:p>
            <a:r>
              <a:rPr lang="en-US" dirty="0" smtClean="0"/>
              <a:t>	B* </a:t>
            </a:r>
            <a:r>
              <a:rPr lang="en-US" dirty="0" err="1" smtClean="0"/>
              <a:t>b</a:t>
            </a:r>
            <a:r>
              <a:rPr lang="en-US" dirty="0" smtClean="0"/>
              <a:t> = &amp;</a:t>
            </a:r>
            <a:r>
              <a:rPr lang="en-US" dirty="0" err="1" smtClean="0"/>
              <a:t>f</a:t>
            </a:r>
            <a:r>
              <a:rPr lang="en-US" dirty="0" smtClean="0"/>
              <a:t>;</a:t>
            </a:r>
          </a:p>
          <a:p>
            <a:r>
              <a:rPr lang="en-US" dirty="0" smtClean="0"/>
              <a:t>	C* </a:t>
            </a:r>
            <a:r>
              <a:rPr lang="en-US" dirty="0" err="1" smtClean="0"/>
              <a:t>c</a:t>
            </a:r>
            <a:r>
              <a:rPr lang="en-US" dirty="0" smtClean="0"/>
              <a:t> = &amp;</a:t>
            </a:r>
            <a:r>
              <a:rPr lang="en-US" dirty="0" err="1" smtClean="0"/>
              <a:t>f</a:t>
            </a:r>
            <a:r>
              <a:rPr lang="en-US" dirty="0" smtClean="0"/>
              <a:t>;</a:t>
            </a:r>
          </a:p>
          <a:p>
            <a:r>
              <a:rPr lang="en-US" dirty="0" smtClean="0"/>
              <a:t>	D* </a:t>
            </a:r>
            <a:r>
              <a:rPr lang="en-US" dirty="0" err="1" smtClean="0"/>
              <a:t>d</a:t>
            </a:r>
            <a:r>
              <a:rPr lang="en-US" dirty="0" smtClean="0"/>
              <a:t> = &amp;</a:t>
            </a:r>
            <a:r>
              <a:rPr lang="en-US" dirty="0" err="1" smtClean="0"/>
              <a:t>f</a:t>
            </a:r>
            <a:r>
              <a:rPr lang="en-US" dirty="0" smtClean="0"/>
              <a:t>;</a:t>
            </a:r>
          </a:p>
          <a:p>
            <a:r>
              <a:rPr lang="en-US" dirty="0" smtClean="0"/>
              <a:t>	E* </a:t>
            </a:r>
            <a:r>
              <a:rPr lang="en-US" dirty="0" err="1" smtClean="0"/>
              <a:t>e</a:t>
            </a:r>
            <a:r>
              <a:rPr lang="en-US" dirty="0" smtClean="0"/>
              <a:t> = &amp;</a:t>
            </a:r>
            <a:r>
              <a:rPr lang="en-US" dirty="0" err="1" smtClean="0"/>
              <a:t>f</a:t>
            </a:r>
            <a:r>
              <a:rPr lang="en-US" dirty="0" smtClean="0"/>
              <a:t>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printf("a</a:t>
            </a:r>
            <a:r>
              <a:rPr lang="en-US" dirty="0" smtClean="0"/>
              <a:t>=%</a:t>
            </a:r>
            <a:r>
              <a:rPr lang="en-US" dirty="0" err="1" smtClean="0"/>
              <a:t>p\nb</a:t>
            </a:r>
            <a:r>
              <a:rPr lang="en-US" dirty="0" smtClean="0"/>
              <a:t>=%</a:t>
            </a:r>
            <a:r>
              <a:rPr lang="en-US" dirty="0" err="1" smtClean="0"/>
              <a:t>p\nc</a:t>
            </a:r>
            <a:r>
              <a:rPr lang="en-US" dirty="0" smtClean="0"/>
              <a:t>=%</a:t>
            </a:r>
            <a:r>
              <a:rPr lang="en-US" dirty="0" err="1" smtClean="0"/>
              <a:t>p\nd</a:t>
            </a:r>
            <a:r>
              <a:rPr lang="en-US" dirty="0" smtClean="0"/>
              <a:t>=%</a:t>
            </a:r>
            <a:r>
              <a:rPr lang="en-US" dirty="0" err="1" smtClean="0"/>
              <a:t>p</a:t>
            </a:r>
            <a:r>
              <a:rPr lang="en-US" dirty="0" smtClean="0"/>
              <a:t>\ne=%</a:t>
            </a:r>
            <a:r>
              <a:rPr lang="en-US" dirty="0" err="1" smtClean="0"/>
              <a:t>p\nf</a:t>
            </a:r>
            <a:r>
              <a:rPr lang="en-US" dirty="0" smtClean="0"/>
              <a:t>=%</a:t>
            </a:r>
            <a:r>
              <a:rPr lang="en-US" dirty="0" err="1" smtClean="0"/>
              <a:t>p\n</a:t>
            </a:r>
            <a:r>
              <a:rPr lang="en-US" dirty="0" smtClean="0"/>
              <a:t>", a, </a:t>
            </a:r>
            <a:r>
              <a:rPr lang="en-US" dirty="0" err="1" smtClean="0"/>
              <a:t>b</a:t>
            </a:r>
            <a:r>
              <a:rPr lang="en-US" dirty="0" smtClean="0"/>
              <a:t>, </a:t>
            </a:r>
            <a:r>
              <a:rPr lang="en-US" dirty="0" err="1" smtClean="0"/>
              <a:t>c</a:t>
            </a:r>
            <a:r>
              <a:rPr lang="en-US" dirty="0" smtClean="0"/>
              <a:t>, </a:t>
            </a:r>
            <a:r>
              <a:rPr lang="en-US" dirty="0" err="1" smtClean="0"/>
              <a:t>d</a:t>
            </a:r>
            <a:r>
              <a:rPr lang="en-US" dirty="0" smtClean="0"/>
              <a:t>, </a:t>
            </a:r>
            <a:r>
              <a:rPr lang="en-US" dirty="0" err="1" smtClean="0"/>
              <a:t>e</a:t>
            </a:r>
            <a:r>
              <a:rPr lang="en-US" dirty="0" smtClean="0"/>
              <a:t>, &amp;</a:t>
            </a:r>
            <a:r>
              <a:rPr lang="en-US" dirty="0" err="1" smtClean="0"/>
              <a:t>f</a:t>
            </a:r>
            <a:r>
              <a:rPr lang="en-US" dirty="0" smtClean="0"/>
              <a:t>);</a:t>
            </a:r>
          </a:p>
          <a:p>
            <a:r>
              <a:rPr lang="en-US" dirty="0" smtClean="0"/>
              <a:t>	return 0;</a:t>
            </a:r>
          </a:p>
          <a:p>
            <a:r>
              <a:rPr lang="en-US" dirty="0" smtClean="0"/>
              <a:t>}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1. Use</a:t>
            </a:r>
            <a:r>
              <a:rPr lang="en-US" baseline="0" dirty="0" smtClean="0"/>
              <a:t> derived class as template </a:t>
            </a:r>
            <a:r>
              <a:rPr lang="en-US" baseline="0" dirty="0" err="1" smtClean="0"/>
              <a:t>argument(s</a:t>
            </a:r>
            <a:r>
              <a:rPr lang="en-US" baseline="0" dirty="0" smtClean="0"/>
              <a:t>) of template base </a:t>
            </a:r>
            <a:r>
              <a:rPr lang="en-US" baseline="0" dirty="0" err="1" smtClean="0"/>
              <a:t>class(es</a:t>
            </a:r>
            <a:r>
              <a:rPr lang="en-US" baseline="0" dirty="0" smtClean="0"/>
              <a:t>):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Curiously Recurring Template,</a:t>
            </a:r>
            <a:r>
              <a:rPr lang="en-US" baseline="0" dirty="0" smtClean="0"/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Mixin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-from-above</a:t>
            </a:r>
            <a:endParaRPr lang="en-US" baseline="0" dirty="0" smtClean="0"/>
          </a:p>
          <a:p>
            <a:r>
              <a:rPr lang="en-US" dirty="0" smtClean="0"/>
              <a:t>2. define</a:t>
            </a:r>
            <a:r>
              <a:rPr lang="en-US" baseline="0" dirty="0" smtClean="0"/>
              <a:t> f</a:t>
            </a:r>
            <a:r>
              <a:rPr lang="en-US" dirty="0" smtClean="0"/>
              <a:t>riend functions</a:t>
            </a:r>
            <a:r>
              <a:rPr lang="en-US" baseline="0" dirty="0" smtClean="0"/>
              <a:t> in base class for derived class: </a:t>
            </a:r>
            <a:r>
              <a:rPr lang="en-US" dirty="0" smtClean="0"/>
              <a:t>Barton-</a:t>
            </a:r>
            <a:r>
              <a:rPr lang="en-US" dirty="0" err="1" smtClean="0"/>
              <a:t>Nackman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Consolas"/>
              </a:rPr>
              <a:t>KeyExtractor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Consolas"/>
              </a:rPr>
              <a:t> of </a:t>
            </a:r>
            <a:r>
              <a:rPr lang="en-US" dirty="0" err="1" smtClean="0"/>
              <a:t>std::</a:t>
            </a:r>
            <a:r>
              <a:rPr lang="en-US" b="1" dirty="0" err="1" smtClean="0"/>
              <a:t>map</a:t>
            </a:r>
            <a:r>
              <a:rPr lang="en-US" b="1" dirty="0" smtClean="0"/>
              <a:t> </a:t>
            </a:r>
            <a:r>
              <a:rPr lang="en-US" dirty="0" smtClean="0"/>
              <a:t>is </a:t>
            </a:r>
            <a:r>
              <a:rPr lang="en-US" b="1" i="1" dirty="0" err="1" smtClean="0"/>
              <a:t>Get_first</a:t>
            </a:r>
            <a:endParaRPr lang="en-US" b="1" i="1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Consolas"/>
              </a:rPr>
              <a:t>KeyExtractor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Consolas"/>
              </a:rPr>
              <a:t> of </a:t>
            </a:r>
            <a:r>
              <a:rPr lang="en-US" dirty="0" err="1" smtClean="0"/>
              <a:t>std::</a:t>
            </a:r>
            <a:r>
              <a:rPr lang="en-US" b="1" dirty="0" err="1" smtClean="0"/>
              <a:t>set</a:t>
            </a:r>
            <a:r>
              <a:rPr lang="en-US" b="1" dirty="0" smtClean="0"/>
              <a:t> </a:t>
            </a:r>
            <a:r>
              <a:rPr lang="en-US" dirty="0" smtClean="0"/>
              <a:t>is </a:t>
            </a:r>
            <a:r>
              <a:rPr lang="en-US" b="1" i="1" dirty="0" smtClean="0"/>
              <a:t>identity</a:t>
            </a:r>
          </a:p>
          <a:p>
            <a:endParaRPr lang="en-US" dirty="0" smtClean="0"/>
          </a:p>
          <a:p>
            <a:r>
              <a:rPr lang="en-US" dirty="0" smtClean="0"/>
              <a:t>I implemented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gold_hash_tab</a:t>
            </a:r>
            <a:r>
              <a:rPr lang="en-US" baseline="0" dirty="0" smtClean="0"/>
              <a:t> in this way, it was used in increment DAWG building algorithm as: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b="1" i="1" dirty="0" err="1" smtClean="0">
                <a:solidFill>
                  <a:srgbClr val="FF0000"/>
                </a:solidFill>
              </a:rPr>
              <a:t>StateExtractor</a:t>
            </a:r>
            <a:r>
              <a:rPr lang="en-US" b="1" i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{</a:t>
            </a:r>
          </a:p>
          <a:p>
            <a:r>
              <a:rPr lang="en-US" dirty="0" smtClean="0"/>
              <a:t>        const </a:t>
            </a:r>
            <a:r>
              <a:rPr lang="en-US" dirty="0" err="1" smtClean="0"/>
              <a:t>valvec</a:t>
            </a:r>
            <a:r>
              <a:rPr lang="en-US" dirty="0" smtClean="0"/>
              <a:t>&lt;State&gt;* states;</a:t>
            </a:r>
          </a:p>
          <a:p>
            <a:r>
              <a:rPr lang="en-US" dirty="0" smtClean="0"/>
              <a:t>        const State&amp; </a:t>
            </a:r>
            <a:r>
              <a:rPr lang="en-US" dirty="0" err="1" smtClean="0"/>
              <a:t>operator()(state_id_t</a:t>
            </a:r>
            <a:r>
              <a:rPr lang="en-US" dirty="0" smtClean="0"/>
              <a:t> </a:t>
            </a:r>
            <a:r>
              <a:rPr lang="en-US" dirty="0" err="1" smtClean="0"/>
              <a:t>s</a:t>
            </a:r>
            <a:r>
              <a:rPr lang="en-US" dirty="0" smtClean="0"/>
              <a:t>) const { return (*</a:t>
            </a:r>
            <a:r>
              <a:rPr lang="en-US" dirty="0" err="1" smtClean="0"/>
              <a:t>states)[s</a:t>
            </a:r>
            <a:r>
              <a:rPr lang="en-US" dirty="0" smtClean="0"/>
              <a:t>]; }</a:t>
            </a:r>
          </a:p>
          <a:p>
            <a:r>
              <a:rPr lang="en-US" dirty="0" smtClean="0"/>
              <a:t>        </a:t>
            </a:r>
            <a:r>
              <a:rPr lang="en-US" b="1" i="1" dirty="0" err="1" smtClean="0"/>
              <a:t>StateExtractor</a:t>
            </a:r>
            <a:r>
              <a:rPr lang="en-US" dirty="0" err="1" smtClean="0"/>
              <a:t>(const</a:t>
            </a:r>
            <a:r>
              <a:rPr lang="en-US" dirty="0" smtClean="0"/>
              <a:t> </a:t>
            </a:r>
            <a:r>
              <a:rPr lang="en-US" dirty="0" err="1" smtClean="0"/>
              <a:t>valvec</a:t>
            </a:r>
            <a:r>
              <a:rPr lang="en-US" dirty="0" smtClean="0"/>
              <a:t>&lt;State&gt;* states) : </a:t>
            </a:r>
            <a:r>
              <a:rPr lang="en-US" dirty="0" err="1" smtClean="0"/>
              <a:t>states(states</a:t>
            </a:r>
            <a:r>
              <a:rPr lang="en-US" dirty="0" smtClean="0"/>
              <a:t>) {}</a:t>
            </a:r>
          </a:p>
          <a:p>
            <a:r>
              <a:rPr lang="en-US" dirty="0" smtClean="0"/>
              <a:t>    };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b="1" i="1" dirty="0" err="1" smtClean="0"/>
              <a:t>HashEq</a:t>
            </a:r>
            <a:r>
              <a:rPr lang="en-US" b="1" i="1" dirty="0" smtClean="0"/>
              <a:t> </a:t>
            </a:r>
            <a:r>
              <a:rPr lang="en-US" dirty="0" smtClean="0"/>
              <a:t>{</a:t>
            </a:r>
          </a:p>
          <a:p>
            <a:r>
              <a:rPr lang="en-US" dirty="0" smtClean="0"/>
              <a:t>        const </a:t>
            </a:r>
            <a:r>
              <a:rPr lang="en-US" dirty="0" err="1" smtClean="0"/>
              <a:t>MemPool</a:t>
            </a:r>
            <a:r>
              <a:rPr lang="en-US" dirty="0" smtClean="0"/>
              <a:t>* pool;</a:t>
            </a:r>
          </a:p>
          <a:p>
            <a:r>
              <a:rPr lang="en-US" dirty="0" smtClean="0"/>
              <a:t>        </a:t>
            </a:r>
            <a:r>
              <a:rPr lang="en-US" b="1" i="1" dirty="0" err="1" smtClean="0"/>
              <a:t>HashEq</a:t>
            </a:r>
            <a:r>
              <a:rPr lang="en-US" dirty="0" err="1" smtClean="0"/>
              <a:t>(const</a:t>
            </a:r>
            <a:r>
              <a:rPr lang="en-US" dirty="0" smtClean="0"/>
              <a:t> </a:t>
            </a:r>
            <a:r>
              <a:rPr lang="en-US" dirty="0" err="1" smtClean="0"/>
              <a:t>MemPool</a:t>
            </a:r>
            <a:r>
              <a:rPr lang="en-US" dirty="0" smtClean="0"/>
              <a:t>* pool) : </a:t>
            </a:r>
            <a:r>
              <a:rPr lang="en-US" dirty="0" err="1" smtClean="0"/>
              <a:t>pool(pool</a:t>
            </a:r>
            <a:r>
              <a:rPr lang="en-US" dirty="0" smtClean="0"/>
              <a:t>) {}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hash(const</a:t>
            </a:r>
            <a:r>
              <a:rPr lang="en-US" dirty="0" smtClean="0"/>
              <a:t> State&amp; </a:t>
            </a:r>
            <a:r>
              <a:rPr lang="en-US" dirty="0" err="1" smtClean="0"/>
              <a:t>s</a:t>
            </a:r>
            <a:r>
              <a:rPr lang="en-US" dirty="0" smtClean="0"/>
              <a:t>) const;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bool</a:t>
            </a:r>
            <a:r>
              <a:rPr lang="en-US" dirty="0" smtClean="0"/>
              <a:t> </a:t>
            </a:r>
            <a:r>
              <a:rPr lang="en-US" dirty="0" err="1" smtClean="0"/>
              <a:t>equal(const</a:t>
            </a:r>
            <a:r>
              <a:rPr lang="en-US" dirty="0" smtClean="0"/>
              <a:t> State&amp; </a:t>
            </a:r>
            <a:r>
              <a:rPr lang="en-US" dirty="0" err="1" smtClean="0"/>
              <a:t>x</a:t>
            </a:r>
            <a:r>
              <a:rPr lang="en-US" dirty="0" smtClean="0"/>
              <a:t>, const State&amp; </a:t>
            </a:r>
            <a:r>
              <a:rPr lang="en-US" dirty="0" err="1" smtClean="0"/>
              <a:t>y</a:t>
            </a:r>
            <a:r>
              <a:rPr lang="en-US" dirty="0" smtClean="0"/>
              <a:t>) const;</a:t>
            </a:r>
          </a:p>
          <a:p>
            <a:r>
              <a:rPr lang="en-US" baseline="0" dirty="0" smtClean="0"/>
              <a:t>   };</a:t>
            </a:r>
          </a:p>
          <a:p>
            <a:r>
              <a:rPr lang="en-US" dirty="0" smtClean="0"/>
              <a:t>   </a:t>
            </a:r>
            <a:r>
              <a:rPr lang="en-US" dirty="0" err="1" smtClean="0"/>
              <a:t>typedef</a:t>
            </a:r>
            <a:r>
              <a:rPr lang="en-US" dirty="0" smtClean="0"/>
              <a:t> </a:t>
            </a:r>
            <a:r>
              <a:rPr lang="en-US" b="1" i="1" dirty="0" err="1" smtClean="0"/>
              <a:t>gold_hash_tab</a:t>
            </a:r>
            <a:r>
              <a:rPr lang="en-US" dirty="0" smtClean="0"/>
              <a:t>&lt;</a:t>
            </a:r>
            <a:r>
              <a:rPr lang="en-US" dirty="0" err="1" smtClean="0"/>
              <a:t>State,state_id_t,</a:t>
            </a:r>
            <a:r>
              <a:rPr lang="en-US" b="1" i="1" dirty="0" err="1" smtClean="0"/>
              <a:t>HashEq</a:t>
            </a:r>
            <a:r>
              <a:rPr lang="en-US" dirty="0" err="1" smtClean="0"/>
              <a:t>,</a:t>
            </a:r>
            <a:r>
              <a:rPr lang="en-US" b="1" i="1" dirty="0" err="1" smtClean="0"/>
              <a:t>StateExtractor</a:t>
            </a:r>
            <a:r>
              <a:rPr lang="en-US" dirty="0" smtClean="0"/>
              <a:t>&gt; </a:t>
            </a:r>
            <a:r>
              <a:rPr lang="en-US" dirty="0" err="1" smtClean="0"/>
              <a:t>reg_t</a:t>
            </a:r>
            <a:r>
              <a:rPr lang="en-US" dirty="0" smtClean="0"/>
              <a:t>; // registration for equivalence</a:t>
            </a:r>
            <a:r>
              <a:rPr lang="en-US" baseline="0" dirty="0" smtClean="0"/>
              <a:t> searching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looks like type of return value</a:t>
            </a:r>
            <a:r>
              <a:rPr lang="en-US" baseline="0" dirty="0" smtClean="0"/>
              <a:t> participate</a:t>
            </a:r>
            <a:r>
              <a:rPr lang="en-US" dirty="0" smtClean="0"/>
              <a:t> in the function overload</a:t>
            </a:r>
            <a:r>
              <a:rPr lang="en-US" baseline="0" dirty="0" smtClean="0"/>
              <a:t> resolution.</a:t>
            </a:r>
          </a:p>
          <a:p>
            <a:r>
              <a:rPr lang="en-US" dirty="0" smtClean="0"/>
              <a:t>The key difference is:</a:t>
            </a:r>
            <a:r>
              <a:rPr lang="en-US" baseline="0" dirty="0" smtClean="0"/>
              <a:t> this “</a:t>
            </a:r>
            <a:r>
              <a:rPr lang="en-US" b="1" i="1" baseline="0" dirty="0" smtClean="0"/>
              <a:t>overload resolution</a:t>
            </a:r>
            <a:r>
              <a:rPr lang="en-US" baseline="0" dirty="0" smtClean="0"/>
              <a:t>” has 2-phase, the 1st is construct a temporary object, the 2nd is calling the type conversion operator, the resolution is happened on the 2nd phase.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related to “the expiring object”.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9EE185-3A26-944E-9095-D55E4B4BC77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675D8-B187-0049-9670-DED119920CE6}" type="datetimeFigureOut">
              <a:rPr lang="en-US" smtClean="0"/>
              <a:pPr/>
              <a:t>5/10/2013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298ED-F5E2-C942-A2BE-7ABF38B320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C++ Tricks and Idioms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Peng</a:t>
            </a:r>
            <a:r>
              <a:rPr lang="en-US" dirty="0" smtClean="0"/>
              <a:t> </a:t>
            </a:r>
            <a:r>
              <a:rPr lang="en-US" dirty="0" smtClean="0"/>
              <a:t>Lei (</a:t>
            </a:r>
            <a:r>
              <a:rPr lang="en-US" dirty="0"/>
              <a:t>penglei@yahoo-inc.com)</a:t>
            </a:r>
            <a:endParaRPr lang="en-US" dirty="0" smtClean="0"/>
          </a:p>
          <a:p>
            <a:r>
              <a:rPr lang="en-US" dirty="0" smtClean="0"/>
              <a:t>2012-06-05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39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Key Extractor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7264" y="3183997"/>
            <a:ext cx="9055044" cy="3496867"/>
          </a:xfrm>
        </p:spPr>
        <p:txBody>
          <a:bodyPr>
            <a:normAutofit/>
          </a:bodyPr>
          <a:lstStyle/>
          <a:p>
            <a:r>
              <a:rPr lang="en-US" sz="3500" dirty="0" err="1" smtClean="0">
                <a:latin typeface="+mj-lt"/>
                <a:cs typeface="Consolas"/>
              </a:rPr>
              <a:t>std::(map/multimap/set/multiset</a:t>
            </a:r>
            <a:r>
              <a:rPr lang="en-US" sz="3500" dirty="0" smtClean="0">
                <a:latin typeface="+mj-lt"/>
                <a:cs typeface="Consolas"/>
              </a:rPr>
              <a:t>) are based on their common RB-Tree implementation</a:t>
            </a:r>
          </a:p>
          <a:p>
            <a:r>
              <a:rPr lang="en-US" sz="3500" dirty="0" smtClean="0">
                <a:latin typeface="+mj-lt"/>
                <a:cs typeface="Consolas"/>
              </a:rPr>
              <a:t>Empty </a:t>
            </a:r>
            <a:r>
              <a:rPr lang="en-US" sz="3500" dirty="0" err="1" smtClean="0">
                <a:latin typeface="+mj-lt"/>
                <a:cs typeface="Consolas"/>
              </a:rPr>
              <a:t>KeyExtractor</a:t>
            </a:r>
            <a:r>
              <a:rPr lang="en-US" sz="3500" dirty="0" smtClean="0">
                <a:latin typeface="+mj-lt"/>
                <a:cs typeface="Consolas"/>
              </a:rPr>
              <a:t> could be optimized out</a:t>
            </a:r>
          </a:p>
          <a:p>
            <a:r>
              <a:rPr lang="en-US" sz="3500" dirty="0" smtClean="0">
                <a:solidFill>
                  <a:srgbClr val="0000FF"/>
                </a:solidFill>
                <a:latin typeface="+mj-lt"/>
                <a:cs typeface="Consolas"/>
              </a:rPr>
              <a:t>Key </a:t>
            </a:r>
            <a:r>
              <a:rPr lang="en-US" sz="3500" dirty="0" smtClean="0">
                <a:latin typeface="+mj-lt"/>
                <a:cs typeface="Consolas"/>
              </a:rPr>
              <a:t>is not required to be a field of </a:t>
            </a:r>
            <a:r>
              <a:rPr lang="en-US" sz="3500" dirty="0" smtClean="0">
                <a:solidFill>
                  <a:srgbClr val="0000FF"/>
                </a:solidFill>
                <a:latin typeface="+mj-lt"/>
                <a:cs typeface="Consolas"/>
              </a:rPr>
              <a:t>Val</a:t>
            </a:r>
          </a:p>
          <a:p>
            <a:pPr lvl="1"/>
            <a:r>
              <a:rPr lang="en-US" sz="3300" dirty="0" err="1" smtClean="0">
                <a:latin typeface="+mj-lt"/>
                <a:cs typeface="Consolas"/>
              </a:rPr>
              <a:t>KeyExtractor</a:t>
            </a:r>
            <a:r>
              <a:rPr lang="en-US" sz="3300" dirty="0" smtClean="0">
                <a:latin typeface="+mj-lt"/>
                <a:cs typeface="Consolas"/>
              </a:rPr>
              <a:t> is not required to be a field getter</a:t>
            </a:r>
            <a:endParaRPr lang="en-US" sz="3300" dirty="0">
              <a:latin typeface="+mj-lt"/>
              <a:cs typeface="Consola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99664" y="1270399"/>
            <a:ext cx="8902644" cy="15270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template&lt;class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Key, class Val, class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Cmp</a:t>
            </a:r>
            <a:endParaRPr kumimoji="0" lang="en-US" sz="32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/>
              <a:ea typeface="+mn-ea"/>
              <a:cs typeface="Consola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>
                <a:latin typeface="Consolas"/>
                <a:cs typeface="Consolas"/>
              </a:rPr>
              <a:t>        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,class </a:t>
            </a:r>
            <a:r>
              <a:rPr kumimoji="0" lang="en-US" sz="32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KeyExtractor</a:t>
            </a:r>
            <a:r>
              <a:rPr lang="en-US" sz="3200" dirty="0" smtClean="0">
                <a:latin typeface="Consolas"/>
                <a:cs typeface="Consolas"/>
              </a:rPr>
              <a:t>, class </a:t>
            </a:r>
            <a:r>
              <a:rPr lang="en-US" sz="3200" dirty="0" err="1" smtClean="0">
                <a:latin typeface="Consolas"/>
                <a:cs typeface="Consolas"/>
              </a:rPr>
              <a:t>Alloc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&gt;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baseline="0" dirty="0" smtClean="0">
                <a:latin typeface="Consolas"/>
                <a:cs typeface="Consolas"/>
              </a:rPr>
              <a:t>class </a:t>
            </a:r>
            <a:r>
              <a:rPr lang="en-US" sz="3200" baseline="0" dirty="0" err="1" smtClean="0">
                <a:latin typeface="Consolas"/>
                <a:cs typeface="Consolas"/>
              </a:rPr>
              <a:t>RBTree</a:t>
            </a:r>
            <a:r>
              <a:rPr lang="en-US" sz="3200" dirty="0" smtClean="0">
                <a:latin typeface="Consolas"/>
                <a:cs typeface="Consolas"/>
              </a:rPr>
              <a:t> {...};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/>
              <a:ea typeface="+mn-ea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993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Return Type Resolver</a:t>
            </a:r>
          </a:p>
        </p:txBody>
      </p:sp>
      <p:sp>
        <p:nvSpPr>
          <p:cNvPr id="4" name="内容占位符 2"/>
          <p:cNvSpPr txBox="1">
            <a:spLocks/>
          </p:cNvSpPr>
          <p:nvPr/>
        </p:nvSpPr>
        <p:spPr>
          <a:xfrm>
            <a:off x="543831" y="1412776"/>
            <a:ext cx="8363272" cy="518282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class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getRandomN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{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size_t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count;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public: 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getRandomN(int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n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= 5) :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count(n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) {}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template &lt;class Container&gt; operator Container () {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    Container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c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; 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for(size_t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i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= 0;i &lt; count; ++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i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)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    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c.insert(c.end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(), rand()); 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    return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c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;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}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};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int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main() {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std::set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&lt;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int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&gt;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random_s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= getRandomN(10); 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std::list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&lt;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int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&gt;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random_l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= getRandomN(10);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  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std::vector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&lt;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int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&gt; </a:t>
            </a:r>
            <a:r>
              <a:rPr kumimoji="0" lang="en-US" altLang="zh-CN" sz="3200" b="0" i="0" u="none" strike="noStrike" kern="1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random_v</a:t>
            </a: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 = getRandomN(10);</a:t>
            </a:r>
          </a:p>
          <a:p>
            <a:pPr marL="342900" lvl="0" indent="-342900" defTabSz="914400">
              <a:spcBef>
                <a:spcPct val="20000"/>
              </a:spcBef>
            </a:pPr>
            <a:r>
              <a:rPr kumimoji="0" lang="en-US" altLang="zh-CN" sz="3200" b="0" i="0" u="none" strike="noStrike" kern="1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nsolas"/>
                <a:ea typeface="+mn-ea"/>
                <a:cs typeface="Consolas"/>
              </a:rPr>
              <a:t>}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CN" altLang="zh-CN" sz="3200" b="0" i="0" u="none" strike="noStrike" kern="1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/>
              <a:ea typeface="+mn-ea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58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Type </a:t>
            </a:r>
            <a:r>
              <a:rPr lang="en-US" dirty="0" err="1" smtClean="0"/>
              <a:t>erasion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233588"/>
            <a:ext cx="8686801" cy="5429835"/>
          </a:xfrm>
        </p:spPr>
        <p:txBody>
          <a:bodyPr/>
          <a:lstStyle/>
          <a:p>
            <a:r>
              <a:rPr lang="en-US" dirty="0" smtClean="0"/>
              <a:t>Combine the advantages of template and virtual</a:t>
            </a:r>
          </a:p>
          <a:p>
            <a:pPr lvl="1"/>
            <a:r>
              <a:rPr lang="en-US" dirty="0" smtClean="0"/>
              <a:t>template constructor</a:t>
            </a:r>
          </a:p>
          <a:p>
            <a:r>
              <a:rPr lang="en-US" dirty="0" err="1" smtClean="0"/>
              <a:t>std::function</a:t>
            </a:r>
            <a:r>
              <a:rPr lang="en-US" dirty="0" smtClean="0"/>
              <a:t>&lt;Fun&gt;</a:t>
            </a:r>
          </a:p>
          <a:p>
            <a:pPr lvl="1"/>
            <a:r>
              <a:rPr lang="en-US" dirty="0" smtClean="0"/>
              <a:t>Adaptor of all compatible function</a:t>
            </a:r>
          </a:p>
          <a:p>
            <a:pPr lvl="1"/>
            <a:r>
              <a:rPr lang="en-US" dirty="0" smtClean="0"/>
              <a:t>function&lt;</a:t>
            </a:r>
            <a:r>
              <a:rPr lang="en-US" dirty="0" err="1" smtClean="0"/>
              <a:t>int(int,int</a:t>
            </a:r>
            <a:r>
              <a:rPr lang="en-US" dirty="0" smtClean="0"/>
              <a:t>*)&gt; </a:t>
            </a:r>
            <a:r>
              <a:rPr lang="en-US" dirty="0" err="1" smtClean="0"/>
              <a:t>f</a:t>
            </a:r>
            <a:r>
              <a:rPr lang="en-US" dirty="0" smtClean="0"/>
              <a:t> = bind(...)</a:t>
            </a:r>
          </a:p>
          <a:p>
            <a:r>
              <a:rPr lang="en-US" dirty="0" err="1" smtClean="0"/>
              <a:t>std::shared_ptr</a:t>
            </a:r>
            <a:r>
              <a:rPr lang="en-US" dirty="0" smtClean="0"/>
              <a:t>&lt;T&gt;</a:t>
            </a:r>
          </a:p>
          <a:p>
            <a:pPr lvl="1"/>
            <a:r>
              <a:rPr lang="en-US" dirty="0" smtClean="0"/>
              <a:t>Has an optional template </a:t>
            </a:r>
            <a:r>
              <a:rPr lang="en-US" dirty="0" err="1" smtClean="0"/>
              <a:t>param</a:t>
            </a:r>
            <a:r>
              <a:rPr lang="en-US" dirty="0" smtClean="0"/>
              <a:t> for object deletion</a:t>
            </a:r>
          </a:p>
          <a:p>
            <a:pPr lvl="1"/>
            <a:r>
              <a:rPr lang="en-US" dirty="0" err="1" smtClean="0"/>
              <a:t>shared_ptr</a:t>
            </a:r>
            <a:r>
              <a:rPr lang="en-US" dirty="0" smtClean="0"/>
              <a:t>&lt;T&gt; p(p0, </a:t>
            </a:r>
            <a:r>
              <a:rPr lang="en-US" dirty="0" err="1" smtClean="0"/>
              <a:t>checked_deleter</a:t>
            </a:r>
            <a:r>
              <a:rPr lang="en-US" dirty="0" smtClean="0"/>
              <a:t>());</a:t>
            </a:r>
          </a:p>
          <a:p>
            <a:r>
              <a:rPr lang="en-US" dirty="0" err="1" smtClean="0"/>
              <a:t>febird::rpc</a:t>
            </a:r>
            <a:r>
              <a:rPr lang="en-US" dirty="0" smtClean="0"/>
              <a:t> using this trick heavily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96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Type </a:t>
            </a:r>
            <a:r>
              <a:rPr lang="en-US" dirty="0" err="1" smtClean="0"/>
              <a:t>erasion</a:t>
            </a:r>
            <a:r>
              <a:rPr lang="en-US" dirty="0" smtClean="0"/>
              <a:t> (Example)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994" y="1365459"/>
            <a:ext cx="8686801" cy="5451576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template&lt;class Ret, class Arg1&gt;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struct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function_i</a:t>
            </a:r>
            <a:r>
              <a:rPr lang="en-US" dirty="0" smtClean="0">
                <a:latin typeface="Consolas"/>
                <a:cs typeface="Consolas"/>
              </a:rPr>
              <a:t>&lt;Ret(Arg1)&gt;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virtual Ret 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fun</a:t>
            </a:r>
            <a:r>
              <a:rPr lang="en-US" dirty="0" smtClean="0">
                <a:latin typeface="Consolas"/>
                <a:cs typeface="Consolas"/>
              </a:rPr>
              <a:t>(Arg1) = 0;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virtual </a:t>
            </a: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~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function_i</a:t>
            </a:r>
            <a:r>
              <a:rPr lang="en-US" dirty="0" smtClean="0">
                <a:latin typeface="Consolas"/>
                <a:cs typeface="Consolas"/>
              </a:rPr>
              <a:t>() {}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template&lt;class </a:t>
            </a:r>
            <a:r>
              <a:rPr lang="en-US" dirty="0" err="1" smtClean="0">
                <a:latin typeface="Consolas"/>
                <a:cs typeface="Consolas"/>
              </a:rPr>
              <a:t>FunObj</a:t>
            </a:r>
            <a:r>
              <a:rPr lang="en-US" dirty="0" smtClean="0">
                <a:latin typeface="Consolas"/>
                <a:cs typeface="Consolas"/>
              </a:rPr>
              <a:t>, class Ret, class Arg1&gt;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struct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function_c</a:t>
            </a: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: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function_i</a:t>
            </a:r>
            <a:r>
              <a:rPr lang="en-US" dirty="0" smtClean="0">
                <a:latin typeface="Consolas"/>
                <a:cs typeface="Consolas"/>
              </a:rPr>
              <a:t>&lt;Ret, Arg1&gt;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latin typeface="Consolas"/>
                <a:cs typeface="Consolas"/>
              </a:rPr>
              <a:t>FunObj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fo</a:t>
            </a:r>
            <a:r>
              <a:rPr lang="en-US" dirty="0" smtClean="0">
                <a:latin typeface="Consolas"/>
                <a:cs typeface="Consolas"/>
              </a:rPr>
              <a:t>;</a:t>
            </a:r>
            <a:endParaRPr lang="en-US" dirty="0" smtClean="0">
              <a:solidFill>
                <a:srgbClr val="008000"/>
              </a:solidFill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Ret 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fun</a:t>
            </a:r>
            <a:r>
              <a:rPr lang="en-US" dirty="0" smtClean="0">
                <a:latin typeface="Consolas"/>
                <a:cs typeface="Consolas"/>
              </a:rPr>
              <a:t>(Arg1 a1) { return fo(a1); }</a:t>
            </a:r>
          </a:p>
          <a:p>
            <a:pPr>
              <a:buNone/>
            </a:pP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function_c</a:t>
            </a:r>
            <a:r>
              <a:rPr lang="en-US" dirty="0" err="1" smtClean="0">
                <a:latin typeface="Consolas"/>
                <a:cs typeface="Consolas"/>
              </a:rPr>
              <a:t>(FunObj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fo</a:t>
            </a:r>
            <a:r>
              <a:rPr lang="en-US" dirty="0" smtClean="0">
                <a:latin typeface="Consolas"/>
                <a:cs typeface="Consolas"/>
              </a:rPr>
              <a:t>) : </a:t>
            </a:r>
            <a:r>
              <a:rPr lang="en-US" dirty="0" err="1" smtClean="0">
                <a:latin typeface="Consolas"/>
                <a:cs typeface="Consolas"/>
              </a:rPr>
              <a:t>fo(fo</a:t>
            </a:r>
            <a:r>
              <a:rPr lang="en-US" dirty="0" smtClean="0">
                <a:latin typeface="Consolas"/>
                <a:cs typeface="Consolas"/>
              </a:rPr>
              <a:t>) {}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template&lt;class Ret, class Arg1&gt;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class </a:t>
            </a:r>
            <a:r>
              <a:rPr lang="en-US" dirty="0" smtClean="0">
                <a:solidFill>
                  <a:srgbClr val="0000FF"/>
                </a:solidFill>
                <a:latin typeface="Consolas"/>
                <a:cs typeface="Consolas"/>
              </a:rPr>
              <a:t>function</a:t>
            </a:r>
            <a:r>
              <a:rPr lang="en-US" dirty="0" smtClean="0">
                <a:latin typeface="Consolas"/>
                <a:cs typeface="Consolas"/>
              </a:rPr>
              <a:t>&lt;Ret(Arg1)&gt;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latin typeface="Consolas"/>
                <a:cs typeface="Consolas"/>
              </a:rPr>
              <a:t>shared_ptr</a:t>
            </a:r>
            <a:r>
              <a:rPr lang="en-US" dirty="0" smtClean="0">
                <a:latin typeface="Consolas"/>
                <a:cs typeface="Consolas"/>
              </a:rPr>
              <a:t>&lt;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function_i</a:t>
            </a:r>
            <a:r>
              <a:rPr lang="en-US" dirty="0" smtClean="0">
                <a:latin typeface="Consolas"/>
                <a:cs typeface="Consolas"/>
              </a:rPr>
              <a:t>&lt;Ret(Arg1)&gt; &gt; </a:t>
            </a:r>
            <a:r>
              <a:rPr lang="en-US" dirty="0" err="1" smtClean="0">
                <a:latin typeface="Consolas"/>
                <a:cs typeface="Consolas"/>
              </a:rPr>
              <a:t>p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public: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Ret operator()(Arg1 a1) { return </a:t>
            </a:r>
            <a:r>
              <a:rPr lang="en-US" dirty="0" err="1" smtClean="0">
                <a:latin typeface="Consolas"/>
                <a:cs typeface="Consolas"/>
              </a:rPr>
              <a:t>p</a:t>
            </a:r>
            <a:r>
              <a:rPr lang="en-US" dirty="0" smtClean="0">
                <a:latin typeface="Consolas"/>
                <a:cs typeface="Consolas"/>
              </a:rPr>
              <a:t>-&gt;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fun</a:t>
            </a:r>
            <a:r>
              <a:rPr lang="en-US" dirty="0" smtClean="0">
                <a:latin typeface="Consolas"/>
                <a:cs typeface="Consolas"/>
              </a:rPr>
              <a:t>(a1);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template&lt;class </a:t>
            </a:r>
            <a:r>
              <a:rPr lang="en-US" dirty="0" err="1" smtClean="0">
                <a:latin typeface="Consolas"/>
                <a:cs typeface="Consolas"/>
              </a:rPr>
              <a:t>FunObj</a:t>
            </a:r>
            <a:r>
              <a:rPr lang="en-US" dirty="0" smtClean="0">
                <a:latin typeface="Consolas"/>
                <a:cs typeface="Consolas"/>
              </a:rPr>
              <a:t>&gt;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</a:t>
            </a:r>
            <a:r>
              <a:rPr lang="en-US" dirty="0" err="1" smtClean="0">
                <a:latin typeface="Consolas"/>
                <a:cs typeface="Consolas"/>
              </a:rPr>
              <a:t>(FunObj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fo</a:t>
            </a:r>
            <a:r>
              <a:rPr lang="en-US" dirty="0" smtClean="0">
                <a:latin typeface="Consolas"/>
                <a:cs typeface="Consolas"/>
              </a:rPr>
              <a:t>) : </a:t>
            </a:r>
            <a:r>
              <a:rPr lang="en-US" dirty="0" err="1" smtClean="0">
                <a:latin typeface="Consolas"/>
                <a:cs typeface="Consolas"/>
              </a:rPr>
              <a:t>p(new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Consolas"/>
                <a:cs typeface="Consolas"/>
              </a:rPr>
              <a:t>function_c</a:t>
            </a:r>
            <a:r>
              <a:rPr lang="en-US" dirty="0" smtClean="0">
                <a:latin typeface="Consolas"/>
                <a:cs typeface="Consolas"/>
              </a:rPr>
              <a:t>&lt;</a:t>
            </a:r>
            <a:r>
              <a:rPr lang="en-US" dirty="0" err="1" smtClean="0">
                <a:latin typeface="Consolas"/>
                <a:cs typeface="Consolas"/>
              </a:rPr>
              <a:t>FunObj</a:t>
            </a:r>
            <a:r>
              <a:rPr lang="en-US" dirty="0" smtClean="0">
                <a:latin typeface="Consolas"/>
                <a:cs typeface="Consolas"/>
              </a:rPr>
              <a:t>, Ret, Arg1&gt;(</a:t>
            </a:r>
            <a:r>
              <a:rPr lang="en-US" dirty="0" err="1" smtClean="0">
                <a:latin typeface="Consolas"/>
                <a:cs typeface="Consolas"/>
              </a:rPr>
              <a:t>fo</a:t>
            </a:r>
            <a:r>
              <a:rPr lang="en-US" dirty="0" smtClean="0">
                <a:latin typeface="Consolas"/>
                <a:cs typeface="Consolas"/>
              </a:rPr>
              <a:t>)) {}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  <a:endParaRPr lang="en-US" dirty="0">
              <a:latin typeface="Consolas"/>
              <a:cs typeface="Consolas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6239157" y="1624892"/>
            <a:ext cx="1216678" cy="3729537"/>
            <a:chOff x="5952402" y="1624892"/>
            <a:chExt cx="1216678" cy="3729537"/>
          </a:xfrm>
        </p:grpSpPr>
        <p:sp>
          <p:nvSpPr>
            <p:cNvPr id="4" name="Rectangle 3"/>
            <p:cNvSpPr/>
            <p:nvPr/>
          </p:nvSpPr>
          <p:spPr>
            <a:xfrm>
              <a:off x="5964677" y="4888331"/>
              <a:ext cx="1204403" cy="466098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dirty="0" err="1" smtClean="0"/>
                <a:t>Ptr</a:t>
              </a:r>
              <a:endParaRPr lang="en-US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952403" y="1624892"/>
              <a:ext cx="1204403" cy="466098"/>
            </a:xfrm>
            <a:prstGeom prst="rect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  <a:softEdge rad="254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dirty="0" smtClean="0"/>
                <a:t>Interface</a:t>
              </a:r>
              <a:endParaRPr lang="en-US" dirty="0"/>
            </a:p>
          </p:txBody>
        </p:sp>
        <p:cxnSp>
          <p:nvCxnSpPr>
            <p:cNvPr id="37" name="Shape 36"/>
            <p:cNvCxnSpPr>
              <a:stCxn id="4" idx="3"/>
              <a:endCxn id="6" idx="3"/>
            </p:cNvCxnSpPr>
            <p:nvPr/>
          </p:nvCxnSpPr>
          <p:spPr>
            <a:xfrm flipH="1" flipV="1">
              <a:off x="7156806" y="1857941"/>
              <a:ext cx="12274" cy="3263439"/>
            </a:xfrm>
            <a:prstGeom prst="bentConnector3">
              <a:avLst>
                <a:gd name="adj1" fmla="val -887152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Up Arrow Callout 44"/>
            <p:cNvSpPr/>
            <p:nvPr/>
          </p:nvSpPr>
          <p:spPr>
            <a:xfrm>
              <a:off x="5952402" y="2090991"/>
              <a:ext cx="1216677" cy="1527466"/>
            </a:xfrm>
            <a:prstGeom prst="upArrowCallout">
              <a:avLst>
                <a:gd name="adj1" fmla="val 25000"/>
                <a:gd name="adj2" fmla="val 25000"/>
                <a:gd name="adj3" fmla="val 25000"/>
                <a:gd name="adj4" fmla="val 30140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Concrete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58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Non-Symmetric Binary </a:t>
            </a:r>
            <a:r>
              <a:rPr lang="en-US" dirty="0" err="1" smtClean="0"/>
              <a:t>Functor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092" y="1600200"/>
            <a:ext cx="8617552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struct</a:t>
            </a:r>
            <a:r>
              <a:rPr lang="en-US" dirty="0" smtClean="0">
                <a:latin typeface="Consolas"/>
                <a:cs typeface="Consolas"/>
              </a:rPr>
              <a:t> A { 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 key; string data; };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struct</a:t>
            </a:r>
            <a:r>
              <a:rPr lang="en-US" dirty="0" smtClean="0">
                <a:latin typeface="Consolas"/>
                <a:cs typeface="Consolas"/>
              </a:rPr>
              <a:t> Less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operator()(int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, const A&amp;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 const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&lt; </a:t>
            </a:r>
            <a:r>
              <a:rPr lang="en-US" dirty="0" err="1" smtClean="0">
                <a:latin typeface="Consolas"/>
                <a:cs typeface="Consolas"/>
              </a:rPr>
              <a:t>y.key</a:t>
            </a:r>
            <a:r>
              <a:rPr lang="en-US" dirty="0" smtClean="0">
                <a:latin typeface="Consolas"/>
                <a:cs typeface="Consolas"/>
              </a:rPr>
              <a:t>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operator()(const</a:t>
            </a:r>
            <a:r>
              <a:rPr lang="en-US" dirty="0" smtClean="0">
                <a:latin typeface="Consolas"/>
                <a:cs typeface="Consolas"/>
              </a:rPr>
              <a:t> A&amp;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, 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 const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</a:t>
            </a:r>
            <a:r>
              <a:rPr lang="en-US" dirty="0" err="1" smtClean="0">
                <a:latin typeface="Consolas"/>
                <a:cs typeface="Consolas"/>
              </a:rPr>
              <a:t>x.key</a:t>
            </a:r>
            <a:r>
              <a:rPr lang="en-US" dirty="0" smtClean="0">
                <a:latin typeface="Consolas"/>
                <a:cs typeface="Consolas"/>
              </a:rPr>
              <a:t> &lt;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; }</a:t>
            </a:r>
          </a:p>
          <a:p>
            <a:pPr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operator()(const</a:t>
            </a:r>
            <a:r>
              <a:rPr lang="en-US" dirty="0" smtClean="0">
                <a:latin typeface="Consolas"/>
                <a:cs typeface="Consolas"/>
              </a:rPr>
              <a:t> A&amp;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, const A&amp;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) const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</a:t>
            </a:r>
            <a:r>
              <a:rPr lang="en-US" dirty="0" err="1" smtClean="0">
                <a:latin typeface="Consolas"/>
                <a:cs typeface="Consolas"/>
              </a:rPr>
              <a:t>x.key</a:t>
            </a:r>
            <a:r>
              <a:rPr lang="en-US" dirty="0" smtClean="0">
                <a:latin typeface="Consolas"/>
                <a:cs typeface="Consolas"/>
              </a:rPr>
              <a:t> &lt; </a:t>
            </a:r>
            <a:r>
              <a:rPr lang="en-US" dirty="0" err="1" smtClean="0">
                <a:latin typeface="Consolas"/>
                <a:cs typeface="Consolas"/>
              </a:rPr>
              <a:t>y.key</a:t>
            </a:r>
            <a:r>
              <a:rPr lang="en-US" dirty="0" smtClean="0">
                <a:latin typeface="Consolas"/>
                <a:cs typeface="Consolas"/>
              </a:rPr>
              <a:t>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//...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std::vector</a:t>
            </a:r>
            <a:r>
              <a:rPr lang="en-US" dirty="0" smtClean="0">
                <a:latin typeface="Consolas"/>
                <a:cs typeface="Consolas"/>
              </a:rPr>
              <a:t>&lt;A&gt; </a:t>
            </a:r>
            <a:r>
              <a:rPr lang="en-US" dirty="0" err="1" smtClean="0">
                <a:latin typeface="Consolas"/>
                <a:cs typeface="Consolas"/>
              </a:rPr>
              <a:t>v</a:t>
            </a:r>
            <a:r>
              <a:rPr lang="en-US" dirty="0" smtClean="0">
                <a:latin typeface="Consolas"/>
                <a:cs typeface="Consolas"/>
              </a:rPr>
              <a:t>; // fill </a:t>
            </a:r>
            <a:r>
              <a:rPr lang="en-US" dirty="0" err="1" smtClean="0">
                <a:latin typeface="Consolas"/>
                <a:cs typeface="Consolas"/>
              </a:rPr>
              <a:t>v</a:t>
            </a:r>
            <a:r>
              <a:rPr lang="en-US" dirty="0" smtClean="0">
                <a:latin typeface="Consolas"/>
                <a:cs typeface="Consolas"/>
              </a:rPr>
              <a:t> somehow...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std::sort(v.begin</a:t>
            </a:r>
            <a:r>
              <a:rPr lang="en-US" dirty="0" smtClean="0">
                <a:latin typeface="Consolas"/>
                <a:cs typeface="Consolas"/>
              </a:rPr>
              <a:t>(), </a:t>
            </a:r>
            <a:r>
              <a:rPr lang="en-US" dirty="0" err="1" smtClean="0">
                <a:latin typeface="Consolas"/>
                <a:cs typeface="Consolas"/>
              </a:rPr>
              <a:t>v.end</a:t>
            </a:r>
            <a:r>
              <a:rPr lang="en-US" dirty="0" smtClean="0">
                <a:latin typeface="Consolas"/>
                <a:cs typeface="Consolas"/>
              </a:rPr>
              <a:t>(), Less());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//...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std::equal_range(v.begin</a:t>
            </a:r>
            <a:r>
              <a:rPr lang="en-US" dirty="0" smtClean="0">
                <a:latin typeface="Consolas"/>
                <a:cs typeface="Consolas"/>
              </a:rPr>
              <a:t>(), </a:t>
            </a:r>
            <a:r>
              <a:rPr lang="en-US" dirty="0" err="1" smtClean="0">
                <a:latin typeface="Consolas"/>
                <a:cs typeface="Consolas"/>
              </a:rPr>
              <a:t>v.end</a:t>
            </a:r>
            <a:r>
              <a:rPr lang="en-US" dirty="0" smtClean="0">
                <a:latin typeface="Consolas"/>
                <a:cs typeface="Consolas"/>
              </a:rPr>
              <a:t>(), 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123</a:t>
            </a:r>
            <a:r>
              <a:rPr lang="en-US" dirty="0" smtClean="0">
                <a:latin typeface="Consolas"/>
                <a:cs typeface="Consolas"/>
              </a:rPr>
              <a:t>, Less());</a:t>
            </a:r>
            <a:endParaRPr lang="en-US" dirty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46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Auto Type (With Lambda)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3802"/>
            <a:ext cx="8523196" cy="540033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template&lt;class Key, class Value, class Compare&gt;  </a:t>
            </a:r>
          </a:p>
          <a:p>
            <a:pPr>
              <a:buNone/>
            </a:pPr>
            <a:r>
              <a:rPr lang="en-US" sz="2200" dirty="0" err="1" smtClean="0">
                <a:latin typeface="Consolas"/>
                <a:cs typeface="Consolas"/>
              </a:rPr>
              <a:t>std::map</a:t>
            </a:r>
            <a:r>
              <a:rPr lang="en-US" sz="2200" dirty="0" smtClean="0">
                <a:latin typeface="Consolas"/>
                <a:cs typeface="Consolas"/>
              </a:rPr>
              <a:t>&lt;Key, Value, Compare&gt;</a:t>
            </a:r>
          </a:p>
          <a:p>
            <a:pPr>
              <a:buNone/>
            </a:pPr>
            <a:r>
              <a:rPr lang="en-US" sz="2200" dirty="0" err="1" smtClean="0">
                <a:latin typeface="Consolas"/>
                <a:cs typeface="Consolas"/>
              </a:rPr>
              <a:t>make_map(Compare</a:t>
            </a:r>
            <a:r>
              <a:rPr lang="en-US" sz="2200" dirty="0" smtClean="0">
                <a:latin typeface="Consolas"/>
                <a:cs typeface="Consolas"/>
              </a:rPr>
              <a:t> comp) {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    return </a:t>
            </a:r>
            <a:r>
              <a:rPr lang="en-US" sz="2200" dirty="0" err="1" smtClean="0">
                <a:latin typeface="Consolas"/>
                <a:cs typeface="Consolas"/>
              </a:rPr>
              <a:t>std::map</a:t>
            </a:r>
            <a:r>
              <a:rPr lang="en-US" sz="2200" dirty="0" smtClean="0">
                <a:latin typeface="Consolas"/>
                <a:cs typeface="Consolas"/>
              </a:rPr>
              <a:t>&lt;Key, Value, Compare&gt;(comp);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}</a:t>
            </a:r>
          </a:p>
          <a:p>
            <a:pPr>
              <a:buNone/>
            </a:pPr>
            <a:r>
              <a:rPr lang="en-US" sz="2200" dirty="0" err="1" smtClean="0">
                <a:latin typeface="Consolas"/>
                <a:cs typeface="Consolas"/>
              </a:rPr>
              <a:t>int</a:t>
            </a:r>
            <a:r>
              <a:rPr lang="en-US" sz="2200" dirty="0" smtClean="0">
                <a:latin typeface="Consolas"/>
                <a:cs typeface="Consolas"/>
              </a:rPr>
              <a:t> main() {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    auto </a:t>
            </a:r>
            <a:r>
              <a:rPr lang="en-US" sz="2200" dirty="0" err="1" smtClean="0">
                <a:latin typeface="Consolas"/>
                <a:cs typeface="Consolas"/>
              </a:rPr>
              <a:t>m</a:t>
            </a:r>
            <a:r>
              <a:rPr lang="en-US" sz="2200" dirty="0" smtClean="0">
                <a:latin typeface="Consolas"/>
                <a:cs typeface="Consolas"/>
              </a:rPr>
              <a:t> = </a:t>
            </a:r>
            <a:r>
              <a:rPr lang="en-US" sz="2200" dirty="0" err="1" smtClean="0">
                <a:latin typeface="Consolas"/>
                <a:cs typeface="Consolas"/>
              </a:rPr>
              <a:t>make_map</a:t>
            </a:r>
            <a:r>
              <a:rPr lang="en-US" sz="2200" dirty="0" smtClean="0">
                <a:latin typeface="Consolas"/>
                <a:cs typeface="Consolas"/>
              </a:rPr>
              <a:t>&lt;</a:t>
            </a:r>
            <a:r>
              <a:rPr lang="en-US" sz="2200" dirty="0" err="1" smtClean="0">
                <a:latin typeface="Consolas"/>
                <a:cs typeface="Consolas"/>
              </a:rPr>
              <a:t>int,int</a:t>
            </a:r>
            <a:r>
              <a:rPr lang="en-US" sz="2200" dirty="0" smtClean="0">
                <a:latin typeface="Consolas"/>
                <a:cs typeface="Consolas"/>
              </a:rPr>
              <a:t>&gt;(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         [](</a:t>
            </a:r>
            <a:r>
              <a:rPr lang="en-US" sz="2200" dirty="0" err="1" smtClean="0">
                <a:latin typeface="Consolas"/>
                <a:cs typeface="Consolas"/>
              </a:rPr>
              <a:t>int</a:t>
            </a:r>
            <a:r>
              <a:rPr lang="en-US" sz="2200" dirty="0" smtClean="0">
                <a:latin typeface="Consolas"/>
                <a:cs typeface="Consolas"/>
              </a:rPr>
              <a:t> </a:t>
            </a:r>
            <a:r>
              <a:rPr lang="en-US" sz="2200" dirty="0" err="1" smtClean="0">
                <a:latin typeface="Consolas"/>
                <a:cs typeface="Consolas"/>
              </a:rPr>
              <a:t>x</a:t>
            </a:r>
            <a:r>
              <a:rPr lang="en-US" sz="2200" dirty="0" smtClean="0">
                <a:latin typeface="Consolas"/>
                <a:cs typeface="Consolas"/>
              </a:rPr>
              <a:t>, </a:t>
            </a:r>
            <a:r>
              <a:rPr lang="en-US" sz="2200" dirty="0" err="1" smtClean="0">
                <a:latin typeface="Consolas"/>
                <a:cs typeface="Consolas"/>
              </a:rPr>
              <a:t>int</a:t>
            </a:r>
            <a:r>
              <a:rPr lang="en-US" sz="2200" dirty="0" smtClean="0">
                <a:latin typeface="Consolas"/>
                <a:cs typeface="Consolas"/>
              </a:rPr>
              <a:t> </a:t>
            </a:r>
            <a:r>
              <a:rPr lang="en-US" sz="2200" dirty="0" err="1" smtClean="0">
                <a:latin typeface="Consolas"/>
                <a:cs typeface="Consolas"/>
              </a:rPr>
              <a:t>y</a:t>
            </a:r>
            <a:r>
              <a:rPr lang="en-US" sz="2200" dirty="0" smtClean="0">
                <a:latin typeface="Consolas"/>
                <a:cs typeface="Consolas"/>
              </a:rPr>
              <a:t>) { return </a:t>
            </a:r>
            <a:r>
              <a:rPr lang="en-US" sz="2200" dirty="0" err="1" smtClean="0">
                <a:latin typeface="Consolas"/>
                <a:cs typeface="Consolas"/>
              </a:rPr>
              <a:t>x</a:t>
            </a:r>
            <a:r>
              <a:rPr lang="en-US" sz="2200" dirty="0" smtClean="0">
                <a:latin typeface="Consolas"/>
                <a:cs typeface="Consolas"/>
              </a:rPr>
              <a:t> &lt; </a:t>
            </a:r>
            <a:r>
              <a:rPr lang="en-US" sz="2200" dirty="0" err="1" smtClean="0">
                <a:latin typeface="Consolas"/>
                <a:cs typeface="Consolas"/>
              </a:rPr>
              <a:t>y</a:t>
            </a:r>
            <a:r>
              <a:rPr lang="en-US" sz="2200" dirty="0" smtClean="0">
                <a:latin typeface="Consolas"/>
                <a:cs typeface="Consolas"/>
              </a:rPr>
              <a:t>; });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    m[1] = 11;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    m[2] = 22;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//....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    return 0;  </a:t>
            </a:r>
          </a:p>
          <a:p>
            <a:pPr>
              <a:buNone/>
            </a:pPr>
            <a:r>
              <a:rPr lang="en-US" sz="2200" dirty="0" smtClean="0">
                <a:latin typeface="Consolas"/>
                <a:cs typeface="Consolas"/>
              </a:rPr>
              <a:t>}</a:t>
            </a:r>
            <a:endParaRPr lang="en-US" sz="2200" dirty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Not Only For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Prefer array than complex data structure</a:t>
            </a:r>
          </a:p>
          <a:p>
            <a:r>
              <a:rPr lang="en-US" dirty="0" smtClean="0"/>
              <a:t>Adjacent difference</a:t>
            </a:r>
          </a:p>
          <a:p>
            <a:r>
              <a:rPr lang="en-US" dirty="0" smtClean="0"/>
              <a:t>Abstract indirect, or transparence direct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28" y="274638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Prefer array than complex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8270"/>
            <a:ext cx="8229600" cy="4982860"/>
          </a:xfrm>
        </p:spPr>
        <p:txBody>
          <a:bodyPr>
            <a:normAutofit/>
          </a:bodyPr>
          <a:lstStyle/>
          <a:p>
            <a:r>
              <a:rPr lang="en-US" dirty="0" smtClean="0"/>
              <a:t>All data structure could be implemented by </a:t>
            </a:r>
            <a:r>
              <a:rPr lang="en-US" dirty="0" err="1" smtClean="0"/>
              <a:t>array+index</a:t>
            </a:r>
            <a:r>
              <a:rPr lang="en-US" dirty="0" smtClean="0"/>
              <a:t> instead of pointer</a:t>
            </a:r>
          </a:p>
          <a:p>
            <a:pPr lvl="1"/>
            <a:r>
              <a:rPr lang="en-US" dirty="0" smtClean="0"/>
              <a:t>Hash table</a:t>
            </a:r>
          </a:p>
          <a:p>
            <a:pPr lvl="1"/>
            <a:r>
              <a:rPr lang="en-US" dirty="0" smtClean="0"/>
              <a:t>Binary tree</a:t>
            </a:r>
          </a:p>
          <a:p>
            <a:pPr lvl="1"/>
            <a:r>
              <a:rPr lang="en-US" dirty="0" smtClean="0"/>
              <a:t>Graph ...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err="1" smtClean="0"/>
              <a:t>Compact(Low</a:t>
            </a:r>
            <a:r>
              <a:rPr lang="en-US" dirty="0" smtClean="0"/>
              <a:t> memory usage, cache friendly)</a:t>
            </a:r>
          </a:p>
          <a:p>
            <a:pPr lvl="1"/>
            <a:r>
              <a:rPr lang="en-US" dirty="0" smtClean="0"/>
              <a:t>Easy to </a:t>
            </a:r>
            <a:r>
              <a:rPr lang="en-US" dirty="0" err="1" smtClean="0"/>
              <a:t>copy(by</a:t>
            </a:r>
            <a:r>
              <a:rPr lang="en-US" dirty="0" smtClean="0"/>
              <a:t> </a:t>
            </a:r>
            <a:r>
              <a:rPr lang="en-US" dirty="0" err="1" smtClean="0"/>
              <a:t>memcpy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Array index could be efficiently used as a key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39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Adjacent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389435"/>
            <a:ext cx="8686801" cy="533973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vector&lt;</a:t>
            </a:r>
            <a:r>
              <a:rPr lang="en-US" dirty="0" err="1" smtClean="0">
                <a:latin typeface="Consolas"/>
                <a:cs typeface="Consolas"/>
              </a:rPr>
              <a:t>uint</a:t>
            </a:r>
            <a:r>
              <a:rPr lang="en-US" dirty="0" smtClean="0">
                <a:latin typeface="Consolas"/>
                <a:cs typeface="Consolas"/>
              </a:rPr>
              <a:t>&gt; </a:t>
            </a:r>
            <a:r>
              <a:rPr lang="en-US" dirty="0" err="1" smtClean="0">
                <a:latin typeface="Consolas"/>
                <a:cs typeface="Consolas"/>
              </a:rPr>
              <a:t>p</a:t>
            </a:r>
            <a:r>
              <a:rPr lang="en-US" dirty="0" smtClean="0">
                <a:latin typeface="Consolas"/>
                <a:cs typeface="Consolas"/>
              </a:rPr>
              <a:t>; // offset to </a:t>
            </a:r>
            <a:r>
              <a:rPr lang="en-US" dirty="0" err="1" smtClean="0">
                <a:latin typeface="Consolas"/>
                <a:cs typeface="Consolas"/>
              </a:rPr>
              <a:t>d</a:t>
            </a: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vector&lt;char&gt; </a:t>
            </a:r>
            <a:r>
              <a:rPr lang="en-US" dirty="0" err="1" smtClean="0">
                <a:latin typeface="Consolas"/>
                <a:cs typeface="Consolas"/>
              </a:rPr>
              <a:t>d</a:t>
            </a:r>
            <a:r>
              <a:rPr lang="en-US" dirty="0" smtClean="0">
                <a:latin typeface="Consolas"/>
                <a:cs typeface="Consolas"/>
              </a:rPr>
              <a:t>; // string data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...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assert(p.back</a:t>
            </a:r>
            <a:r>
              <a:rPr lang="en-US" dirty="0" smtClean="0">
                <a:latin typeface="Consolas"/>
                <a:cs typeface="Consolas"/>
              </a:rPr>
              <a:t>() == </a:t>
            </a:r>
            <a:r>
              <a:rPr lang="en-US" dirty="0" err="1" smtClean="0">
                <a:latin typeface="Consolas"/>
                <a:cs typeface="Consolas"/>
              </a:rPr>
              <a:t>d.size</a:t>
            </a:r>
            <a:r>
              <a:rPr lang="en-US" dirty="0" smtClean="0">
                <a:latin typeface="Consolas"/>
                <a:cs typeface="Consolas"/>
              </a:rPr>
              <a:t>() &amp;&amp; 0 == p[0]);</a:t>
            </a:r>
            <a:endParaRPr lang="en-US" dirty="0" smtClean="0">
              <a:solidFill>
                <a:srgbClr val="FF0000"/>
              </a:solidFill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assert(strlen(&amp;d[1]+p[i]) == p[i+1]-p[i]);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</a:t>
            </a:r>
            <a:r>
              <a:rPr lang="en-US" dirty="0" err="1" smtClean="0">
                <a:latin typeface="Consolas"/>
                <a:cs typeface="Consolas"/>
              </a:rPr>
              <a:t>p.back</a:t>
            </a:r>
            <a:r>
              <a:rPr lang="en-US" dirty="0" smtClean="0">
                <a:latin typeface="Consolas"/>
                <a:cs typeface="Consolas"/>
              </a:rPr>
              <a:t>() is a sentry element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  <a:latin typeface="Consolas"/>
              <a:cs typeface="Consolas"/>
            </a:endParaRPr>
          </a:p>
          <a:p>
            <a:r>
              <a:rPr lang="en-US" dirty="0" smtClean="0">
                <a:latin typeface="Consolas"/>
                <a:cs typeface="Consolas"/>
              </a:rPr>
              <a:t>Not only for string pool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Suitable for any (small) 2nd-level list</a:t>
            </a:r>
          </a:p>
          <a:p>
            <a:r>
              <a:rPr lang="en-US" dirty="0" smtClean="0">
                <a:latin typeface="Consolas"/>
                <a:cs typeface="Consolas"/>
              </a:rPr>
              <a:t>Especially for read only index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Build offline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Query online</a:t>
            </a:r>
            <a:endParaRPr lang="en-US" dirty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26305" cy="1143000"/>
          </a:xfrm>
        </p:spPr>
        <p:txBody>
          <a:bodyPr/>
          <a:lstStyle/>
          <a:p>
            <a:pPr algn="l"/>
            <a:r>
              <a:rPr lang="en-US" dirty="0" smtClean="0"/>
              <a:t>RAII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656" y="1581795"/>
            <a:ext cx="4463716" cy="493061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class </a:t>
            </a:r>
            <a:r>
              <a:rPr lang="en-US" dirty="0" err="1" smtClean="0">
                <a:latin typeface="Consolas"/>
                <a:cs typeface="Consolas"/>
              </a:rPr>
              <a:t>Mutex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altLang="zh-CN" dirty="0">
                <a:latin typeface="Consolas"/>
                <a:cs typeface="Consolas"/>
              </a:rPr>
              <a:t>: </a:t>
            </a:r>
            <a:r>
              <a:rPr lang="en-US" altLang="zh-CN" dirty="0" err="1" smtClean="0">
                <a:latin typeface="Consolas"/>
                <a:cs typeface="Consolas"/>
              </a:rPr>
              <a:t>noncopyable</a:t>
            </a:r>
            <a:r>
              <a:rPr lang="en-US" altLang="zh-CN" dirty="0" smtClean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... 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public: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void lock();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void unlock();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class Lock : </a:t>
            </a:r>
            <a:r>
              <a:rPr lang="en-US" dirty="0" err="1" smtClean="0">
                <a:latin typeface="Consolas"/>
                <a:cs typeface="Consolas"/>
              </a:rPr>
              <a:t>noncopyable</a:t>
            </a:r>
            <a:r>
              <a:rPr lang="en-US" dirty="0" smtClean="0">
                <a:latin typeface="Consolas"/>
                <a:cs typeface="Consolas"/>
              </a:rPr>
              <a:t> {</a:t>
            </a:r>
          </a:p>
          <a:p>
            <a:pPr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 err="1" smtClean="0">
                <a:latin typeface="Consolas"/>
                <a:cs typeface="Consolas"/>
              </a:rPr>
              <a:t>Mutex</a:t>
            </a:r>
            <a:r>
              <a:rPr lang="en-US" dirty="0">
                <a:latin typeface="Consolas"/>
                <a:cs typeface="Consolas"/>
              </a:rPr>
              <a:t>&amp;</a:t>
            </a:r>
            <a:r>
              <a:rPr lang="en-US" dirty="0" smtClean="0">
                <a:latin typeface="Consolas"/>
                <a:cs typeface="Consolas"/>
              </a:rPr>
              <a:t> m;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public: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Lock(</a:t>
            </a:r>
            <a:r>
              <a:rPr lang="en-US" dirty="0" err="1" smtClean="0">
                <a:latin typeface="Consolas"/>
                <a:cs typeface="Consolas"/>
              </a:rPr>
              <a:t>Mutex&amp;</a:t>
            </a:r>
            <a:r>
              <a:rPr lang="en-US" dirty="0" err="1">
                <a:latin typeface="Consolas"/>
                <a:cs typeface="Consolas"/>
              </a:rPr>
              <a:t>r</a:t>
            </a:r>
            <a:r>
              <a:rPr lang="en-US" dirty="0" smtClean="0">
                <a:latin typeface="Consolas"/>
                <a:cs typeface="Consolas"/>
              </a:rPr>
              <a:t>):m(r){</a:t>
            </a:r>
            <a:r>
              <a:rPr lang="en-US" dirty="0" err="1">
                <a:latin typeface="Consolas"/>
                <a:cs typeface="Consolas"/>
              </a:rPr>
              <a:t>r</a:t>
            </a:r>
            <a:r>
              <a:rPr lang="en-US" dirty="0" err="1" smtClean="0">
                <a:latin typeface="Consolas"/>
                <a:cs typeface="Consolas"/>
              </a:rPr>
              <a:t>.lock</a:t>
            </a:r>
            <a:r>
              <a:rPr lang="en-US" dirty="0" smtClean="0">
                <a:latin typeface="Consolas"/>
                <a:cs typeface="Consolas"/>
              </a:rPr>
              <a:t>();}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~Lock() { </a:t>
            </a:r>
            <a:r>
              <a:rPr lang="en-US" dirty="0" err="1">
                <a:latin typeface="Consolas"/>
                <a:cs typeface="Consolas"/>
              </a:rPr>
              <a:t>m</a:t>
            </a:r>
            <a:r>
              <a:rPr lang="en-US" dirty="0" err="1" smtClean="0">
                <a:latin typeface="Consolas"/>
                <a:cs typeface="Consolas"/>
              </a:rPr>
              <a:t>.unlock</a:t>
            </a:r>
            <a:r>
              <a:rPr lang="en-US" dirty="0" smtClean="0">
                <a:latin typeface="Consolas"/>
                <a:cs typeface="Consolas"/>
              </a:rPr>
              <a:t>();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void </a:t>
            </a:r>
            <a:r>
              <a:rPr lang="en-US" dirty="0" err="1" smtClean="0">
                <a:latin typeface="Consolas"/>
                <a:cs typeface="Consolas"/>
              </a:rPr>
              <a:t>foo</a:t>
            </a:r>
            <a:r>
              <a:rPr lang="en-US" dirty="0" smtClean="0">
                <a:latin typeface="Consolas"/>
                <a:cs typeface="Consolas"/>
              </a:rPr>
              <a:t>(.......)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Lock lock(</a:t>
            </a:r>
            <a:r>
              <a:rPr lang="en-US" dirty="0" err="1" smtClean="0">
                <a:latin typeface="Consolas"/>
                <a:cs typeface="Consolas"/>
              </a:rPr>
              <a:t>someMutex</a:t>
            </a:r>
            <a:r>
              <a:rPr lang="en-US" dirty="0" smtClean="0">
                <a:latin typeface="Consolas"/>
                <a:cs typeface="Consolas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// more...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</a:p>
          <a:p>
            <a:pPr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812113" y="1581795"/>
            <a:ext cx="4560495" cy="4930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Consolas"/>
              </a:rPr>
              <a:t>Level-1</a:t>
            </a:r>
            <a:endParaRPr lang="en-US" sz="3600" dirty="0" smtClean="0">
              <a:latin typeface="+mj-lt"/>
              <a:cs typeface="Consolas"/>
            </a:endParaRPr>
          </a:p>
          <a:p>
            <a:pPr marL="800100" lvl="1" indent="-342900">
              <a:spcBef>
                <a:spcPct val="20000"/>
              </a:spcBef>
              <a:buFont typeface="Wingdings" charset="2"/>
              <a:buChar char="²"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Consolas"/>
              </a:rPr>
              <a:t>No resource leak</a:t>
            </a:r>
            <a:endParaRPr kumimoji="0" lang="en-US" sz="3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Consola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600" baseline="0" dirty="0" smtClean="0">
                <a:latin typeface="+mj-lt"/>
                <a:cs typeface="Consolas"/>
              </a:rPr>
              <a:t>Level-2</a:t>
            </a:r>
          </a:p>
          <a:p>
            <a:pPr marL="800100" lvl="1" indent="-342900">
              <a:spcBef>
                <a:spcPct val="20000"/>
              </a:spcBef>
              <a:buFont typeface="Wingdings" charset="2"/>
              <a:buChar char="²"/>
            </a:pPr>
            <a:r>
              <a:rPr kumimoji="0" lang="en-US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Consolas"/>
              </a:rPr>
              <a:t>Transactional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Consola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83505" y="274638"/>
            <a:ext cx="412630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Exception Safe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613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Copy-and-swap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8175"/>
            <a:ext cx="8229600" cy="498863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class String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public: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String&amp; operator=(String const&amp;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</a:t>
            </a:r>
            <a:r>
              <a:rPr lang="en-US" dirty="0" err="1" smtClean="0">
                <a:latin typeface="Consolas"/>
                <a:cs typeface="Consolas"/>
              </a:rPr>
              <a:t>String(y).swap</a:t>
            </a:r>
            <a:r>
              <a:rPr lang="en-US" dirty="0" smtClean="0">
                <a:latin typeface="Consolas"/>
                <a:cs typeface="Consolas"/>
              </a:rPr>
              <a:t>(*this); // RAII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//?: if (&amp;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 != this) {...}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*this;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// non-throw swap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void </a:t>
            </a:r>
            <a:r>
              <a:rPr lang="en-US" dirty="0" err="1" smtClean="0">
                <a:latin typeface="Consolas"/>
                <a:cs typeface="Consolas"/>
              </a:rPr>
              <a:t>swap(String</a:t>
            </a:r>
            <a:r>
              <a:rPr lang="en-US" dirty="0" smtClean="0">
                <a:latin typeface="Consolas"/>
                <a:cs typeface="Consolas"/>
              </a:rPr>
              <a:t> &amp;</a:t>
            </a:r>
            <a:r>
              <a:rPr lang="en-US" dirty="0" err="1" smtClean="0">
                <a:latin typeface="Consolas"/>
                <a:cs typeface="Consolas"/>
              </a:rPr>
              <a:t>s</a:t>
            </a:r>
            <a:r>
              <a:rPr lang="en-US" dirty="0" smtClean="0">
                <a:latin typeface="Consolas"/>
                <a:cs typeface="Consolas"/>
              </a:rPr>
              <a:t>) throw() {...}</a:t>
            </a:r>
          </a:p>
          <a:p>
            <a:pPr>
              <a:buNone/>
            </a:pP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more...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endParaRPr lang="en-US" dirty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01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Shrink to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133" y="1526580"/>
            <a:ext cx="8708263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err="1">
                <a:latin typeface="Consolas"/>
                <a:cs typeface="Consolas"/>
              </a:rPr>
              <a:t>std::vector</a:t>
            </a:r>
            <a:r>
              <a:rPr lang="en-US" dirty="0">
                <a:latin typeface="Consolas"/>
                <a:cs typeface="Consolas"/>
              </a:rPr>
              <a:t>&lt;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&gt; </a:t>
            </a:r>
            <a:r>
              <a:rPr lang="en-US" dirty="0" err="1">
                <a:latin typeface="Consolas"/>
                <a:cs typeface="Consolas"/>
              </a:rPr>
              <a:t>v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</a:t>
            </a:r>
            <a:r>
              <a:rPr lang="en-US" dirty="0" err="1" smtClean="0">
                <a:latin typeface="Consolas"/>
                <a:cs typeface="Consolas"/>
              </a:rPr>
              <a:t>v</a:t>
            </a:r>
            <a:r>
              <a:rPr lang="en-US" dirty="0" smtClean="0">
                <a:latin typeface="Consolas"/>
                <a:cs typeface="Consolas"/>
              </a:rPr>
              <a:t> </a:t>
            </a:r>
            <a:r>
              <a:rPr lang="en-US" dirty="0">
                <a:latin typeface="Consolas"/>
                <a:cs typeface="Consolas"/>
              </a:rPr>
              <a:t>is swapped with its temporary </a:t>
            </a:r>
            <a:r>
              <a:rPr lang="en-US" dirty="0" smtClean="0">
                <a:latin typeface="Consolas"/>
                <a:cs typeface="Consolas"/>
              </a:rPr>
              <a:t>copy,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  which </a:t>
            </a:r>
            <a:r>
              <a:rPr lang="en-US" dirty="0">
                <a:latin typeface="Consolas"/>
                <a:cs typeface="Consolas"/>
              </a:rPr>
              <a:t>is capacity </a:t>
            </a:r>
            <a:r>
              <a:rPr lang="en-US" dirty="0" smtClean="0">
                <a:latin typeface="Consolas"/>
                <a:cs typeface="Consolas"/>
              </a:rPr>
              <a:t>optimal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std</a:t>
            </a:r>
            <a:r>
              <a:rPr lang="en-US" dirty="0" err="1">
                <a:latin typeface="Consolas"/>
                <a:cs typeface="Consolas"/>
              </a:rPr>
              <a:t>::vector</a:t>
            </a:r>
            <a:r>
              <a:rPr lang="en-US" dirty="0">
                <a:latin typeface="Consolas"/>
                <a:cs typeface="Consolas"/>
              </a:rPr>
              <a:t>&lt;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&gt;(</a:t>
            </a:r>
            <a:r>
              <a:rPr lang="en-US" dirty="0" err="1">
                <a:latin typeface="Consolas"/>
                <a:cs typeface="Consolas"/>
              </a:rPr>
              <a:t>v).swap(v</a:t>
            </a:r>
            <a:r>
              <a:rPr lang="en-US" dirty="0">
                <a:latin typeface="Consolas"/>
                <a:cs typeface="Consolas"/>
              </a:rPr>
              <a:t>)</a:t>
            </a:r>
            <a:r>
              <a:rPr lang="en-US" dirty="0" smtClean="0">
                <a:latin typeface="Consolas"/>
                <a:cs typeface="Consolas"/>
              </a:rPr>
              <a:t>; // OK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v.swap(std::vector</a:t>
            </a:r>
            <a:r>
              <a:rPr lang="en-US" dirty="0" smtClean="0">
                <a:latin typeface="Consolas"/>
                <a:cs typeface="Consolas"/>
              </a:rPr>
              <a:t>&lt;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&gt;(</a:t>
            </a:r>
            <a:r>
              <a:rPr lang="en-US" dirty="0" err="1" smtClean="0">
                <a:latin typeface="Consolas"/>
                <a:cs typeface="Consolas"/>
              </a:rPr>
              <a:t>v</a:t>
            </a:r>
            <a:r>
              <a:rPr lang="en-US" dirty="0" smtClean="0">
                <a:latin typeface="Consolas"/>
                <a:cs typeface="Consolas"/>
              </a:rPr>
              <a:t>)); // Error!</a:t>
            </a:r>
          </a:p>
          <a:p>
            <a:pPr>
              <a:buNone/>
            </a:pPr>
            <a:r>
              <a:rPr lang="en-US" dirty="0" err="1" smtClean="0">
                <a:latin typeface="Consolas"/>
                <a:cs typeface="Consolas"/>
              </a:rPr>
              <a:t>std::vector</a:t>
            </a:r>
            <a:r>
              <a:rPr lang="en-US" dirty="0" smtClean="0">
                <a:latin typeface="Consolas"/>
                <a:cs typeface="Consolas"/>
              </a:rPr>
              <a:t>&lt;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>
                <a:latin typeface="Consolas"/>
                <a:cs typeface="Consolas"/>
              </a:rPr>
              <a:t>&gt;().</a:t>
            </a:r>
            <a:r>
              <a:rPr lang="en-US" dirty="0" err="1" smtClean="0">
                <a:latin typeface="Consolas"/>
                <a:cs typeface="Consolas"/>
              </a:rPr>
              <a:t>swap(v</a:t>
            </a:r>
            <a:r>
              <a:rPr lang="en-US" dirty="0" smtClean="0">
                <a:latin typeface="Consolas"/>
                <a:cs typeface="Consolas"/>
              </a:rPr>
              <a:t>); // clear + free </a:t>
            </a:r>
            <a:r>
              <a:rPr lang="en-US" dirty="0" err="1" smtClean="0">
                <a:latin typeface="Consolas"/>
                <a:cs typeface="Consolas"/>
              </a:rPr>
              <a:t>mem</a:t>
            </a: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Why? </a:t>
            </a:r>
            <a:r>
              <a:rPr lang="en-US" dirty="0" err="1" smtClean="0">
                <a:latin typeface="Consolas"/>
                <a:cs typeface="Consolas"/>
                <a:sym typeface="Wingdings"/>
              </a:rPr>
              <a:t></a:t>
            </a:r>
            <a:endParaRPr lang="en-US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An non-primitive temporary object is mutable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but couldn’t bound to a non-const reference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This makes it possible for C++98 to emulate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// some MOVE semantics in C++11 (see </a:t>
            </a:r>
            <a:r>
              <a:rPr lang="en-US" dirty="0" err="1" smtClean="0">
                <a:latin typeface="Consolas"/>
                <a:cs typeface="Consolas"/>
              </a:rPr>
              <a:t>boost.move</a:t>
            </a:r>
            <a:r>
              <a:rPr lang="en-US" dirty="0" smtClean="0">
                <a:latin typeface="Consolas"/>
                <a:cs typeface="Consola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Checked delete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1725" y="3576397"/>
            <a:ext cx="8747138" cy="278596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template&lt;class T&gt;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inline void </a:t>
            </a:r>
            <a:r>
              <a:rPr lang="en-US" dirty="0" err="1" smtClean="0">
                <a:latin typeface="Consolas"/>
                <a:cs typeface="Consolas"/>
              </a:rPr>
              <a:t>checked_delete(T</a:t>
            </a:r>
            <a:r>
              <a:rPr lang="en-US" dirty="0" smtClean="0">
                <a:latin typeface="Consolas"/>
                <a:cs typeface="Consolas"/>
              </a:rPr>
              <a:t>*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</a:t>
            </a:r>
            <a:r>
              <a:rPr lang="en-US" dirty="0" err="1" smtClean="0">
                <a:latin typeface="Consolas"/>
                <a:cs typeface="Consolas"/>
              </a:rPr>
              <a:t>typedef</a:t>
            </a:r>
            <a:r>
              <a:rPr lang="en-US" dirty="0" smtClean="0">
                <a:latin typeface="Consolas"/>
                <a:cs typeface="Consolas"/>
              </a:rPr>
              <a:t> char must_be_complete[sizeof(T)?1:-1];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(void) </a:t>
            </a:r>
            <a:r>
              <a:rPr lang="en-US" dirty="0" err="1" smtClean="0">
                <a:latin typeface="Consolas"/>
                <a:cs typeface="Consolas"/>
              </a:rPr>
              <a:t>sizeof(type_must_be_complete</a:t>
            </a:r>
            <a:r>
              <a:rPr lang="en-US" dirty="0" smtClean="0">
                <a:latin typeface="Consolas"/>
                <a:cs typeface="Consolas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delete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</a:p>
          <a:p>
            <a:pPr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72699" y="1529037"/>
            <a:ext cx="8747138" cy="1775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C++ allowing delete an object of  incomplete type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very dangerous (skip calling destructor 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Modern compiler may issue a warning for such case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nsolas"/>
              <a:ea typeface="+mn-ea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39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Fast path </a:t>
            </a:r>
            <a:r>
              <a:rPr lang="en-US" dirty="0" err="1" smtClean="0"/>
              <a:t>inlining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304" y="1342530"/>
            <a:ext cx="8907696" cy="5043851"/>
          </a:xfrm>
        </p:spPr>
        <p:txBody>
          <a:bodyPr lIns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smtClean="0">
                <a:solidFill>
                  <a:srgbClr val="0000FF"/>
                </a:solidFill>
                <a:latin typeface="Consolas"/>
                <a:ea typeface="宋体"/>
                <a:cs typeface="Consolas"/>
              </a:rPr>
              <a:t>inline void</a:t>
            </a:r>
            <a:endParaRPr lang="en-US" sz="2550" kern="0" dirty="0" smtClean="0"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err="1" smtClean="0">
                <a:latin typeface="Consolas"/>
                <a:ea typeface="宋体"/>
                <a:cs typeface="Consolas"/>
              </a:rPr>
              <a:t>InputBuffer::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ensureRead</a:t>
            </a:r>
            <a:r>
              <a:rPr lang="en-US" sz="2550" kern="0" dirty="0" err="1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(</a:t>
            </a:r>
            <a:r>
              <a:rPr lang="en-US" sz="2550" kern="0" dirty="0" err="1" smtClean="0">
                <a:solidFill>
                  <a:srgbClr val="0000FF"/>
                </a:solidFill>
                <a:latin typeface="Consolas"/>
                <a:ea typeface="宋体"/>
                <a:cs typeface="Consolas"/>
              </a:rPr>
              <a:t>void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*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buf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,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size_t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len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)</a:t>
            </a:r>
            <a:r>
              <a:rPr lang="en-US" sz="2550" kern="10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{</a:t>
            </a:r>
            <a:endParaRPr lang="en-US" sz="2550" kern="100" dirty="0" smtClean="0"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smtClean="0">
                <a:latin typeface="Consolas"/>
                <a:ea typeface="宋体"/>
                <a:cs typeface="Consolas"/>
              </a:rPr>
              <a:t>    </a:t>
            </a:r>
            <a:r>
              <a:rPr lang="en-US" sz="2550" kern="0" dirty="0" smtClean="0">
                <a:solidFill>
                  <a:srgbClr val="0000FF"/>
                </a:solidFill>
                <a:latin typeface="Consolas"/>
                <a:ea typeface="宋体"/>
                <a:cs typeface="Consolas"/>
              </a:rPr>
              <a:t>if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(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m_cur</a:t>
            </a:r>
            <a:r>
              <a:rPr lang="en-US" sz="2550" kern="0" dirty="0" err="1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+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length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&lt;=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m_end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)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{</a:t>
            </a:r>
            <a:endParaRPr lang="en-US" sz="2550" kern="100" dirty="0" smtClean="0"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smtClean="0">
                <a:latin typeface="Consolas"/>
                <a:ea typeface="宋体"/>
                <a:cs typeface="Consolas"/>
              </a:rPr>
              <a:t>       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memcpy</a:t>
            </a:r>
            <a:r>
              <a:rPr lang="en-US" sz="2550" kern="0" dirty="0" err="1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(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buf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,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m_cur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,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len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);</a:t>
            </a:r>
            <a:endParaRPr lang="en-US" sz="2550" kern="100" dirty="0" smtClean="0"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smtClean="0">
                <a:latin typeface="Consolas"/>
                <a:ea typeface="宋体"/>
                <a:cs typeface="Consolas"/>
              </a:rPr>
              <a:t>       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m_cur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+=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len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;</a:t>
            </a:r>
            <a:endParaRPr lang="en-US" sz="2550" kern="100" dirty="0" smtClean="0"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smtClean="0">
                <a:latin typeface="Consolas"/>
                <a:ea typeface="宋体"/>
                <a:cs typeface="Consolas"/>
              </a:rPr>
              <a:t>    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}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smtClean="0">
                <a:solidFill>
                  <a:srgbClr val="0000FF"/>
                </a:solidFill>
                <a:latin typeface="Consolas"/>
                <a:ea typeface="宋体"/>
                <a:cs typeface="Consolas"/>
              </a:rPr>
              <a:t>else</a:t>
            </a:r>
            <a:r>
              <a:rPr lang="en-US" sz="2550" kern="0" dirty="0" smtClean="0">
                <a:solidFill>
                  <a:srgbClr val="008000"/>
                </a:solidFill>
                <a:latin typeface="Consolas"/>
                <a:ea typeface="宋体"/>
                <a:cs typeface="Consolas"/>
              </a:rPr>
              <a:t> // do not inline slow path</a:t>
            </a:r>
            <a:endParaRPr lang="en-US" sz="2550" kern="100" dirty="0" smtClean="0">
              <a:solidFill>
                <a:srgbClr val="008000"/>
              </a:solidFill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550" kern="0" dirty="0" smtClean="0">
                <a:latin typeface="Consolas"/>
                <a:ea typeface="宋体"/>
                <a:cs typeface="Consolas"/>
              </a:rPr>
              <a:t>       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fill_and_ensureRead</a:t>
            </a:r>
            <a:r>
              <a:rPr lang="en-US" sz="2550" kern="0" dirty="0" err="1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(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buf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,</a:t>
            </a:r>
            <a:r>
              <a:rPr lang="en-US" sz="2550" kern="0" dirty="0" smtClean="0">
                <a:latin typeface="Consolas"/>
                <a:ea typeface="宋体"/>
                <a:cs typeface="Consolas"/>
              </a:rPr>
              <a:t> </a:t>
            </a:r>
            <a:r>
              <a:rPr lang="en-US" sz="2550" kern="0" dirty="0" err="1" smtClean="0">
                <a:solidFill>
                  <a:srgbClr val="030003"/>
                </a:solidFill>
                <a:latin typeface="Consolas"/>
                <a:ea typeface="宋体"/>
                <a:cs typeface="Consolas"/>
              </a:rPr>
              <a:t>len</a:t>
            </a:r>
            <a:r>
              <a:rPr lang="en-US" sz="2550" kern="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);</a:t>
            </a:r>
            <a:endParaRPr lang="en-US" sz="2550" kern="100" dirty="0" smtClean="0">
              <a:latin typeface="Consolas"/>
              <a:ea typeface="宋体"/>
              <a:cs typeface="Consola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550" dirty="0" smtClean="0">
                <a:solidFill>
                  <a:srgbClr val="800080"/>
                </a:solidFill>
                <a:latin typeface="Consolas"/>
                <a:ea typeface="宋体"/>
                <a:cs typeface="Consolas"/>
              </a:rPr>
              <a:t>}</a:t>
            </a:r>
            <a:endParaRPr lang="en-US" sz="2550" dirty="0" smtClean="0">
              <a:latin typeface="Consolas"/>
              <a:cs typeface="Consolas"/>
            </a:endParaRPr>
          </a:p>
          <a:p>
            <a:r>
              <a:rPr lang="en-US" sz="3000" dirty="0" smtClean="0">
                <a:latin typeface="+mj-lt"/>
                <a:cs typeface="Consolas"/>
              </a:rPr>
              <a:t>Modern CPU has efficient branch prediction</a:t>
            </a:r>
          </a:p>
          <a:p>
            <a:r>
              <a:rPr lang="en-US" sz="3000" dirty="0" smtClean="0">
                <a:latin typeface="+mj-lt"/>
                <a:cs typeface="Consolas"/>
              </a:rPr>
              <a:t>inline slow path explodes code, increase cache missing</a:t>
            </a:r>
          </a:p>
          <a:p>
            <a:pPr>
              <a:buNone/>
            </a:pPr>
            <a:endParaRPr lang="en-US" sz="2550" dirty="0" smtClean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Erase Remove/Unique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420" y="1600200"/>
            <a:ext cx="904519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300" dirty="0" err="1" smtClean="0">
                <a:latin typeface="Consolas"/>
                <a:cs typeface="Consolas"/>
              </a:rPr>
              <a:t>std::vector</a:t>
            </a:r>
            <a:r>
              <a:rPr lang="en-US" sz="2300" dirty="0" smtClean="0">
                <a:latin typeface="Consolas"/>
                <a:cs typeface="Consolas"/>
              </a:rPr>
              <a:t>&lt;</a:t>
            </a:r>
            <a:r>
              <a:rPr lang="en-US" sz="2300" dirty="0" err="1" smtClean="0">
                <a:latin typeface="Consolas"/>
                <a:cs typeface="Consolas"/>
              </a:rPr>
              <a:t>int</a:t>
            </a:r>
            <a:r>
              <a:rPr lang="en-US" sz="2300" dirty="0" smtClean="0">
                <a:latin typeface="Consolas"/>
                <a:cs typeface="Consolas"/>
              </a:rPr>
              <a:t>&gt; </a:t>
            </a:r>
            <a:r>
              <a:rPr lang="en-US" sz="2300" dirty="0" err="1" smtClean="0">
                <a:latin typeface="Consolas"/>
                <a:cs typeface="Consolas"/>
              </a:rPr>
              <a:t>v</a:t>
            </a:r>
            <a:r>
              <a:rPr lang="en-US" sz="2300" dirty="0" smtClean="0">
                <a:latin typeface="Consolas"/>
                <a:cs typeface="Consolas"/>
              </a:rPr>
              <a:t>; // fill it up somehow</a:t>
            </a:r>
          </a:p>
          <a:p>
            <a:pPr>
              <a:buNone/>
            </a:pPr>
            <a:r>
              <a:rPr lang="en-US" sz="2300" dirty="0" smtClean="0">
                <a:latin typeface="Consolas"/>
                <a:cs typeface="Consolas"/>
              </a:rPr>
              <a:t>//</a:t>
            </a:r>
          </a:p>
          <a:p>
            <a:pPr>
              <a:buNone/>
            </a:pPr>
            <a:r>
              <a:rPr lang="en-US" sz="2300" dirty="0" smtClean="0">
                <a:latin typeface="Consolas"/>
                <a:cs typeface="Consolas"/>
              </a:rPr>
              <a:t>// really remove all elements with value 99</a:t>
            </a:r>
          </a:p>
          <a:p>
            <a:pPr>
              <a:buNone/>
            </a:pPr>
            <a:r>
              <a:rPr lang="en-US" sz="2300" dirty="0" err="1" smtClean="0">
                <a:latin typeface="Consolas"/>
                <a:cs typeface="Consolas"/>
              </a:rPr>
              <a:t>v.erase(std::</a:t>
            </a:r>
            <a:r>
              <a:rPr lang="en-US" sz="2300" dirty="0" err="1" smtClean="0">
                <a:solidFill>
                  <a:srgbClr val="FF0000"/>
                </a:solidFill>
                <a:latin typeface="Consolas"/>
                <a:cs typeface="Consolas"/>
              </a:rPr>
              <a:t>remove</a:t>
            </a:r>
            <a:r>
              <a:rPr lang="en-US" sz="2300" dirty="0" err="1" smtClean="0">
                <a:latin typeface="Consolas"/>
                <a:cs typeface="Consolas"/>
              </a:rPr>
              <a:t>(v.begin</a:t>
            </a:r>
            <a:r>
              <a:rPr lang="en-US" sz="2300" dirty="0" smtClean="0">
                <a:latin typeface="Consolas"/>
                <a:cs typeface="Consolas"/>
              </a:rPr>
              <a:t>(), </a:t>
            </a:r>
            <a:r>
              <a:rPr lang="en-US" sz="2300" dirty="0" err="1" smtClean="0">
                <a:latin typeface="Consolas"/>
                <a:cs typeface="Consolas"/>
              </a:rPr>
              <a:t>v.end</a:t>
            </a:r>
            <a:r>
              <a:rPr lang="en-US" sz="2300" dirty="0" smtClean="0">
                <a:latin typeface="Consolas"/>
                <a:cs typeface="Consolas"/>
              </a:rPr>
              <a:t>(), </a:t>
            </a:r>
            <a:r>
              <a:rPr lang="en-US" sz="2300" dirty="0" smtClean="0">
                <a:solidFill>
                  <a:srgbClr val="FF0000"/>
                </a:solidFill>
                <a:latin typeface="Consolas"/>
                <a:cs typeface="Consolas"/>
              </a:rPr>
              <a:t>99</a:t>
            </a:r>
            <a:r>
              <a:rPr lang="en-US" sz="2300" dirty="0" smtClean="0">
                <a:latin typeface="Consolas"/>
                <a:cs typeface="Consolas"/>
              </a:rPr>
              <a:t>), </a:t>
            </a:r>
            <a:r>
              <a:rPr lang="en-US" sz="2300" dirty="0" err="1" smtClean="0">
                <a:latin typeface="Consolas"/>
                <a:cs typeface="Consolas"/>
              </a:rPr>
              <a:t>v.end</a:t>
            </a:r>
            <a:r>
              <a:rPr lang="en-US" sz="2300" dirty="0" smtClean="0">
                <a:latin typeface="Consolas"/>
                <a:cs typeface="Consolas"/>
              </a:rPr>
              <a:t>());</a:t>
            </a:r>
          </a:p>
          <a:p>
            <a:pPr>
              <a:buNone/>
            </a:pPr>
            <a:r>
              <a:rPr lang="en-US" sz="2300" dirty="0" err="1" smtClean="0">
                <a:latin typeface="Consolas"/>
                <a:cs typeface="Consolas"/>
              </a:rPr>
              <a:t>v.erase</a:t>
            </a:r>
            <a:r>
              <a:rPr lang="en-US" sz="2300" dirty="0" smtClean="0">
                <a:latin typeface="Consolas"/>
                <a:cs typeface="Consolas"/>
              </a:rPr>
              <a:t>(</a:t>
            </a:r>
            <a:r>
              <a:rPr lang="en-US" sz="2300" dirty="0" err="1" smtClean="0">
                <a:latin typeface="Consolas"/>
                <a:cs typeface="Consolas"/>
              </a:rPr>
              <a:t>std</a:t>
            </a:r>
            <a:r>
              <a:rPr lang="en-US" sz="2300" dirty="0" smtClean="0">
                <a:latin typeface="Consolas"/>
                <a:cs typeface="Consolas"/>
              </a:rPr>
              <a:t>::</a:t>
            </a:r>
            <a:r>
              <a:rPr lang="en-US" sz="2300" dirty="0" err="1" smtClean="0">
                <a:solidFill>
                  <a:srgbClr val="FF0000"/>
                </a:solidFill>
                <a:latin typeface="Consolas"/>
                <a:cs typeface="Consolas"/>
              </a:rPr>
              <a:t>remove_if</a:t>
            </a:r>
            <a:r>
              <a:rPr lang="en-US" sz="2300" dirty="0" smtClean="0">
                <a:latin typeface="Consolas"/>
                <a:cs typeface="Consolas"/>
              </a:rPr>
              <a:t>(</a:t>
            </a:r>
            <a:r>
              <a:rPr lang="en-US" sz="2300" dirty="0" err="1" smtClean="0">
                <a:latin typeface="Consolas"/>
                <a:cs typeface="Consolas"/>
              </a:rPr>
              <a:t>v.begin</a:t>
            </a:r>
            <a:r>
              <a:rPr lang="en-US" sz="2300" dirty="0" smtClean="0">
                <a:latin typeface="Consolas"/>
                <a:cs typeface="Consolas"/>
              </a:rPr>
              <a:t>(), </a:t>
            </a:r>
            <a:r>
              <a:rPr lang="en-US" sz="2300" dirty="0" err="1" smtClean="0">
                <a:latin typeface="Consolas"/>
                <a:cs typeface="Consolas"/>
              </a:rPr>
              <a:t>v.end</a:t>
            </a:r>
            <a:r>
              <a:rPr lang="en-US" sz="2300" dirty="0" smtClean="0">
                <a:latin typeface="Consolas"/>
                <a:cs typeface="Consolas"/>
              </a:rPr>
              <a:t>(), </a:t>
            </a:r>
            <a:r>
              <a:rPr lang="en-US" sz="2300" dirty="0" err="1" smtClean="0">
                <a:solidFill>
                  <a:srgbClr val="FF0000"/>
                </a:solidFill>
                <a:latin typeface="Consolas"/>
                <a:cs typeface="Consolas"/>
              </a:rPr>
              <a:t>SomePred</a:t>
            </a:r>
            <a:r>
              <a:rPr lang="en-US" altLang="zh-CN" sz="2300" dirty="0">
                <a:latin typeface="Consolas"/>
                <a:cs typeface="Consolas"/>
              </a:rPr>
              <a:t>)</a:t>
            </a:r>
            <a:r>
              <a:rPr lang="en-US" sz="2300" dirty="0" smtClean="0">
                <a:latin typeface="Consolas"/>
                <a:cs typeface="Consolas"/>
              </a:rPr>
              <a:t>,</a:t>
            </a:r>
          </a:p>
          <a:p>
            <a:pPr>
              <a:buNone/>
            </a:pPr>
            <a:r>
              <a:rPr lang="en-US" sz="2300" dirty="0" smtClean="0">
                <a:latin typeface="Consolas"/>
                <a:cs typeface="Consolas"/>
              </a:rPr>
              <a:t>        </a:t>
            </a:r>
            <a:r>
              <a:rPr lang="en-US" sz="2300" dirty="0" err="1" smtClean="0">
                <a:latin typeface="Consolas"/>
                <a:cs typeface="Consolas"/>
              </a:rPr>
              <a:t>v.end</a:t>
            </a:r>
            <a:r>
              <a:rPr lang="en-US" sz="2300" dirty="0" smtClean="0">
                <a:latin typeface="Consolas"/>
                <a:cs typeface="Consolas"/>
              </a:rPr>
              <a:t>());</a:t>
            </a:r>
          </a:p>
          <a:p>
            <a:pPr>
              <a:buNone/>
            </a:pPr>
            <a:r>
              <a:rPr lang="en-US" sz="2300" dirty="0" smtClean="0">
                <a:latin typeface="Consolas"/>
                <a:cs typeface="Consolas"/>
              </a:rPr>
              <a:t>// unique: may be sort before unique</a:t>
            </a:r>
          </a:p>
          <a:p>
            <a:pPr>
              <a:buNone/>
            </a:pPr>
            <a:r>
              <a:rPr lang="en-US" sz="2300" dirty="0" err="1" smtClean="0">
                <a:latin typeface="Consolas"/>
                <a:cs typeface="Consolas"/>
              </a:rPr>
              <a:t>v.erase(std::</a:t>
            </a:r>
            <a:r>
              <a:rPr lang="en-US" sz="2300" dirty="0" err="1" smtClean="0">
                <a:solidFill>
                  <a:srgbClr val="FF0000"/>
                </a:solidFill>
                <a:latin typeface="Consolas"/>
                <a:cs typeface="Consolas"/>
              </a:rPr>
              <a:t>unique</a:t>
            </a:r>
            <a:r>
              <a:rPr lang="en-US" sz="2300" dirty="0" err="1" smtClean="0">
                <a:latin typeface="Consolas"/>
                <a:cs typeface="Consolas"/>
              </a:rPr>
              <a:t>(v.begin</a:t>
            </a:r>
            <a:r>
              <a:rPr lang="en-US" sz="2300" dirty="0" smtClean="0">
                <a:latin typeface="Consolas"/>
                <a:cs typeface="Consolas"/>
              </a:rPr>
              <a:t>(), </a:t>
            </a:r>
            <a:r>
              <a:rPr lang="en-US" sz="2300" dirty="0" err="1" smtClean="0">
                <a:latin typeface="Consolas"/>
                <a:cs typeface="Consolas"/>
              </a:rPr>
              <a:t>v.end</a:t>
            </a:r>
            <a:r>
              <a:rPr lang="en-US" sz="2300" dirty="0" smtClean="0">
                <a:latin typeface="Consolas"/>
                <a:cs typeface="Consolas"/>
              </a:rPr>
              <a:t>()), </a:t>
            </a:r>
            <a:r>
              <a:rPr lang="en-US" sz="2300" dirty="0" err="1" smtClean="0">
                <a:latin typeface="Consolas"/>
                <a:cs typeface="Consolas"/>
              </a:rPr>
              <a:t>v.end</a:t>
            </a:r>
            <a:r>
              <a:rPr lang="en-US" sz="2300" dirty="0" smtClean="0">
                <a:latin typeface="Consolas"/>
                <a:cs typeface="Consolas"/>
              </a:rPr>
              <a:t>());</a:t>
            </a:r>
          </a:p>
          <a:p>
            <a:pPr>
              <a:buNone/>
            </a:pPr>
            <a:endParaRPr lang="en-US" sz="2300" dirty="0" smtClean="0">
              <a:latin typeface="Consolas"/>
              <a:cs typeface="Consolas"/>
            </a:endParaRPr>
          </a:p>
          <a:p>
            <a:pPr>
              <a:buNone/>
            </a:pPr>
            <a:r>
              <a:rPr lang="en-US" sz="2300" dirty="0" smtClean="0">
                <a:latin typeface="Consolas"/>
                <a:cs typeface="Consolas"/>
              </a:rPr>
              <a:t>// The time complexity is </a:t>
            </a:r>
            <a:r>
              <a:rPr lang="en-US" sz="2300" dirty="0" err="1" smtClean="0">
                <a:solidFill>
                  <a:srgbClr val="FF0000"/>
                </a:solidFill>
                <a:latin typeface="Consolas"/>
                <a:cs typeface="Consolas"/>
              </a:rPr>
              <a:t>O</a:t>
            </a:r>
            <a:r>
              <a:rPr lang="en-US" sz="2300" dirty="0" err="1" smtClean="0">
                <a:latin typeface="Consolas"/>
                <a:cs typeface="Consolas"/>
              </a:rPr>
              <a:t>(</a:t>
            </a:r>
            <a:r>
              <a:rPr lang="en-US" sz="2300" dirty="0" err="1" smtClean="0">
                <a:solidFill>
                  <a:srgbClr val="FF0000"/>
                </a:solidFill>
                <a:latin typeface="Consolas"/>
                <a:cs typeface="Consolas"/>
              </a:rPr>
              <a:t>n</a:t>
            </a:r>
            <a:r>
              <a:rPr lang="en-US" sz="2300" dirty="0" smtClean="0">
                <a:latin typeface="Consolas"/>
                <a:cs typeface="Consola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Empty Base Class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4588"/>
          </a:xfrm>
        </p:spPr>
        <p:txBody>
          <a:bodyPr/>
          <a:lstStyle/>
          <a:p>
            <a:r>
              <a:rPr lang="en-US" dirty="0" smtClean="0"/>
              <a:t>Doesn’t </a:t>
            </a:r>
            <a:r>
              <a:rPr lang="en-US" dirty="0" err="1" smtClean="0"/>
              <a:t>alloc</a:t>
            </a:r>
            <a:r>
              <a:rPr lang="en-US" dirty="0" smtClean="0"/>
              <a:t> space for empty base class</a:t>
            </a:r>
          </a:p>
          <a:p>
            <a:r>
              <a:rPr lang="en-US" dirty="0" smtClean="0"/>
              <a:t>Multiple empty base class could also be optimized out (All pointer values of empty base are equal to Derived class)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660066"/>
                </a:solidFill>
              </a:rPr>
              <a:t>std container use Allocator as a base class of embedded </a:t>
            </a:r>
            <a:r>
              <a:rPr lang="en-US" dirty="0" err="1" smtClean="0">
                <a:solidFill>
                  <a:srgbClr val="660066"/>
                </a:solidFill>
              </a:rPr>
              <a:t>impl</a:t>
            </a:r>
            <a:r>
              <a:rPr lang="en-US" dirty="0" smtClean="0">
                <a:solidFill>
                  <a:srgbClr val="660066"/>
                </a:solidFill>
              </a:rPr>
              <a:t> class</a:t>
            </a:r>
          </a:p>
          <a:p>
            <a:pPr>
              <a:buFont typeface="Wingdings" charset="2"/>
              <a:buChar char="ü"/>
            </a:pPr>
            <a:r>
              <a:rPr lang="en-US" dirty="0" smtClean="0">
                <a:solidFill>
                  <a:srgbClr val="660066"/>
                </a:solidFill>
              </a:rPr>
              <a:t>Comparator for map/set could be optimized out by this trick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398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Barton-</a:t>
            </a:r>
            <a:r>
              <a:rPr lang="en-US" dirty="0" err="1"/>
              <a:t>Nackman</a:t>
            </a:r>
            <a:r>
              <a:rPr lang="en-US" dirty="0"/>
              <a:t>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405" y="1305719"/>
            <a:ext cx="8523196" cy="5441851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template&lt;class T&gt; class Comparable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public: // require “</a:t>
            </a:r>
            <a:r>
              <a:rPr lang="en-US" dirty="0" err="1" smtClean="0">
                <a:latin typeface="Consolas"/>
                <a:cs typeface="Consolas"/>
              </a:rPr>
              <a:t>T::operator</a:t>
            </a:r>
            <a:r>
              <a:rPr lang="en-US" dirty="0" smtClean="0">
                <a:latin typeface="Consolas"/>
                <a:cs typeface="Consolas"/>
              </a:rPr>
              <a:t>&lt;”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friend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operator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!=</a:t>
            </a:r>
            <a:r>
              <a:rPr lang="en-US" dirty="0" smtClean="0">
                <a:latin typeface="Consolas"/>
                <a:cs typeface="Consolas"/>
              </a:rPr>
              <a:t>(const T 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, const T &amp;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&lt;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 ||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 &lt;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friend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operator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==</a:t>
            </a:r>
            <a:r>
              <a:rPr lang="en-US" dirty="0" smtClean="0">
                <a:latin typeface="Consolas"/>
                <a:cs typeface="Consolas"/>
              </a:rPr>
              <a:t>(const T 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, const T &amp;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!(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 !=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friend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operator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&lt;=</a:t>
            </a:r>
            <a:r>
              <a:rPr lang="en-US" dirty="0" smtClean="0">
                <a:latin typeface="Consolas"/>
                <a:cs typeface="Consolas"/>
              </a:rPr>
              <a:t>(const T &amp;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, const T &amp; 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)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  return !(</a:t>
            </a:r>
            <a:r>
              <a:rPr lang="en-US" dirty="0" err="1" smtClean="0">
                <a:latin typeface="Consolas"/>
                <a:cs typeface="Consolas"/>
              </a:rPr>
              <a:t>y</a:t>
            </a:r>
            <a:r>
              <a:rPr lang="en-US" dirty="0" smtClean="0">
                <a:latin typeface="Consolas"/>
                <a:cs typeface="Consolas"/>
              </a:rPr>
              <a:t> &lt; </a:t>
            </a:r>
            <a:r>
              <a:rPr lang="en-US" dirty="0" err="1" smtClean="0">
                <a:latin typeface="Consolas"/>
                <a:cs typeface="Consolas"/>
              </a:rPr>
              <a:t>x</a:t>
            </a:r>
            <a:r>
              <a:rPr lang="en-US" dirty="0" smtClean="0">
                <a:latin typeface="Consolas"/>
                <a:cs typeface="Consolas"/>
              </a:rPr>
              <a:t>); }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// more...</a:t>
            </a:r>
          </a:p>
          <a:p>
            <a:pPr>
              <a:spcAft>
                <a:spcPts val="1800"/>
              </a:spcAft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template&lt;class T&gt;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class List : public Comparable&lt;List&lt;T&gt; &gt; {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friend </a:t>
            </a:r>
            <a:r>
              <a:rPr lang="en-US" dirty="0" err="1" smtClean="0">
                <a:latin typeface="Consolas"/>
                <a:cs typeface="Consolas"/>
              </a:rPr>
              <a:t>bool</a:t>
            </a:r>
            <a:r>
              <a:rPr lang="en-US" dirty="0" smtClean="0">
                <a:latin typeface="Consolas"/>
                <a:cs typeface="Consolas"/>
              </a:rPr>
              <a:t> operator</a:t>
            </a:r>
            <a:r>
              <a:rPr lang="en-US" dirty="0" smtClean="0">
                <a:solidFill>
                  <a:srgbClr val="FF0000"/>
                </a:solidFill>
                <a:latin typeface="Consolas"/>
                <a:cs typeface="Consolas"/>
              </a:rPr>
              <a:t>&lt;</a:t>
            </a:r>
            <a:r>
              <a:rPr lang="en-US" dirty="0" smtClean="0">
                <a:latin typeface="Consolas"/>
                <a:cs typeface="Consolas"/>
              </a:rPr>
              <a:t>(const </a:t>
            </a:r>
            <a:r>
              <a:rPr lang="en-US" dirty="0" err="1" smtClean="0">
                <a:latin typeface="Consolas"/>
                <a:cs typeface="Consolas"/>
              </a:rPr>
              <a:t>List&amp;x</a:t>
            </a:r>
            <a:r>
              <a:rPr lang="en-US" dirty="0" smtClean="0">
                <a:latin typeface="Consolas"/>
                <a:cs typeface="Consolas"/>
              </a:rPr>
              <a:t>, const </a:t>
            </a:r>
            <a:r>
              <a:rPr lang="en-US" dirty="0" err="1" smtClean="0">
                <a:latin typeface="Consolas"/>
                <a:cs typeface="Consolas"/>
              </a:rPr>
              <a:t>List&amp;y</a:t>
            </a:r>
            <a:r>
              <a:rPr lang="en-US" dirty="0" smtClean="0">
                <a:latin typeface="Consolas"/>
                <a:cs typeface="Consolas"/>
              </a:rPr>
              <a:t>);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  // more...</a:t>
            </a:r>
          </a:p>
          <a:p>
            <a:pPr>
              <a:buNone/>
            </a:pPr>
            <a:r>
              <a:rPr lang="en-US" dirty="0" smtClean="0">
                <a:latin typeface="Consolas"/>
                <a:cs typeface="Consolas"/>
              </a:rPr>
              <a:t>};</a:t>
            </a:r>
            <a:endParaRPr lang="en-US" dirty="0">
              <a:latin typeface="Consolas"/>
              <a:cs typeface="Consola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1732</TotalTime>
  <Words>1867</Words>
  <Application>Microsoft Office PowerPoint</Application>
  <PresentationFormat>全屏显示(4:3)</PresentationFormat>
  <Paragraphs>293</Paragraphs>
  <Slides>18</Slides>
  <Notes>14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19" baseType="lpstr">
      <vt:lpstr>Office Theme</vt:lpstr>
      <vt:lpstr>C++ Tricks and Idioms</vt:lpstr>
      <vt:lpstr>RAII</vt:lpstr>
      <vt:lpstr>Copy-and-swap</vt:lpstr>
      <vt:lpstr>Shrink to fit</vt:lpstr>
      <vt:lpstr>Checked delete</vt:lpstr>
      <vt:lpstr>Fast path inlining</vt:lpstr>
      <vt:lpstr>Erase Remove/Unique …</vt:lpstr>
      <vt:lpstr>Empty Base Class Optimization</vt:lpstr>
      <vt:lpstr>Barton-Nackman trick</vt:lpstr>
      <vt:lpstr>Key Extractor</vt:lpstr>
      <vt:lpstr>Return Type Resolver</vt:lpstr>
      <vt:lpstr>Type erasion</vt:lpstr>
      <vt:lpstr>Type erasion (Example)</vt:lpstr>
      <vt:lpstr>Non-Symmetric Binary Functor</vt:lpstr>
      <vt:lpstr>Auto Type (With Lambda)</vt:lpstr>
      <vt:lpstr>Not Only For C++</vt:lpstr>
      <vt:lpstr>Prefer array than complex data structure</vt:lpstr>
      <vt:lpstr>Adjacent difference</vt:lpstr>
    </vt:vector>
  </TitlesOfParts>
  <Company>Yahoo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C++ Idioms</dc:title>
  <dc:creator>Peng Lei</dc:creator>
  <cp:lastModifiedBy>雷鹏</cp:lastModifiedBy>
  <cp:revision>161</cp:revision>
  <dcterms:created xsi:type="dcterms:W3CDTF">2012-06-06T05:07:56Z</dcterms:created>
  <dcterms:modified xsi:type="dcterms:W3CDTF">2013-05-10T02:53:56Z</dcterms:modified>
</cp:coreProperties>
</file>