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5"/>
  </p:notesMasterIdLst>
  <p:sldIdLst>
    <p:sldId id="256" r:id="rId2"/>
    <p:sldId id="308" r:id="rId3"/>
    <p:sldId id="257" r:id="rId4"/>
    <p:sldId id="260" r:id="rId5"/>
    <p:sldId id="288" r:id="rId6"/>
    <p:sldId id="264" r:id="rId7"/>
    <p:sldId id="266" r:id="rId8"/>
    <p:sldId id="298" r:id="rId9"/>
    <p:sldId id="296" r:id="rId10"/>
    <p:sldId id="290" r:id="rId11"/>
    <p:sldId id="294" r:id="rId12"/>
    <p:sldId id="297" r:id="rId13"/>
    <p:sldId id="267" r:id="rId14"/>
    <p:sldId id="292" r:id="rId15"/>
    <p:sldId id="271" r:id="rId16"/>
    <p:sldId id="272" r:id="rId17"/>
    <p:sldId id="273" r:id="rId18"/>
    <p:sldId id="293" r:id="rId19"/>
    <p:sldId id="300" r:id="rId20"/>
    <p:sldId id="274" r:id="rId21"/>
    <p:sldId id="275" r:id="rId22"/>
    <p:sldId id="277" r:id="rId23"/>
    <p:sldId id="312" r:id="rId24"/>
    <p:sldId id="299" r:id="rId25"/>
    <p:sldId id="276" r:id="rId26"/>
    <p:sldId id="295" r:id="rId27"/>
    <p:sldId id="279" r:id="rId28"/>
    <p:sldId id="280" r:id="rId29"/>
    <p:sldId id="281" r:id="rId30"/>
    <p:sldId id="284" r:id="rId31"/>
    <p:sldId id="285" r:id="rId32"/>
    <p:sldId id="286" r:id="rId33"/>
    <p:sldId id="310" r:id="rId34"/>
    <p:sldId id="307" r:id="rId35"/>
    <p:sldId id="306" r:id="rId36"/>
    <p:sldId id="301" r:id="rId37"/>
    <p:sldId id="302" r:id="rId38"/>
    <p:sldId id="304" r:id="rId39"/>
    <p:sldId id="305" r:id="rId40"/>
    <p:sldId id="291" r:id="rId41"/>
    <p:sldId id="311" r:id="rId42"/>
    <p:sldId id="282" r:id="rId43"/>
    <p:sldId id="283" r:id="rId4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5D5AACB-6889-4904-A6ED-BB8C7C036C80}">
          <p14:sldIdLst>
            <p14:sldId id="256"/>
            <p14:sldId id="308"/>
            <p14:sldId id="257"/>
            <p14:sldId id="260"/>
            <p14:sldId id="288"/>
            <p14:sldId id="264"/>
            <p14:sldId id="266"/>
            <p14:sldId id="298"/>
            <p14:sldId id="296"/>
            <p14:sldId id="290"/>
            <p14:sldId id="294"/>
            <p14:sldId id="297"/>
            <p14:sldId id="267"/>
            <p14:sldId id="292"/>
            <p14:sldId id="271"/>
            <p14:sldId id="272"/>
            <p14:sldId id="273"/>
            <p14:sldId id="293"/>
            <p14:sldId id="300"/>
            <p14:sldId id="274"/>
            <p14:sldId id="275"/>
            <p14:sldId id="277"/>
            <p14:sldId id="312"/>
            <p14:sldId id="299"/>
            <p14:sldId id="276"/>
            <p14:sldId id="295"/>
            <p14:sldId id="279"/>
            <p14:sldId id="280"/>
            <p14:sldId id="281"/>
            <p14:sldId id="284"/>
            <p14:sldId id="285"/>
            <p14:sldId id="286"/>
            <p14:sldId id="310"/>
            <p14:sldId id="307"/>
            <p14:sldId id="306"/>
            <p14:sldId id="301"/>
            <p14:sldId id="302"/>
            <p14:sldId id="304"/>
            <p14:sldId id="305"/>
            <p14:sldId id="291"/>
            <p14:sldId id="311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A0725-A0B4-415F-ABA4-C7B9D5865EB8}" type="datetimeFigureOut">
              <a:rPr lang="zh-CN" altLang="en-US" smtClean="0"/>
              <a:pPr/>
              <a:t>2014/7/18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D6487-ABD7-487F-9823-64E9A1FF08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495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D6487-ABD7-487F-9823-64E9A1FF082A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342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Radix Tree </a:t>
            </a:r>
            <a:r>
              <a:rPr lang="zh-CN" altLang="en-US" dirty="0" smtClean="0"/>
              <a:t>是一种应用了路径压缩的 </a:t>
            </a:r>
            <a:r>
              <a:rPr lang="en-US" altLang="zh-CN" dirty="0" err="1" smtClean="0"/>
              <a:t>Trie</a:t>
            </a:r>
            <a:endParaRPr lang="en-US" altLang="zh-CN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|Σ| &gt; 256 </a:t>
            </a:r>
            <a:r>
              <a:rPr lang="zh-CN" altLang="en-US" dirty="0" smtClean="0"/>
              <a:t>时，路径压缩的限制更多</a:t>
            </a:r>
            <a:endParaRPr lang="en-US" altLang="zh-CN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D6487-ABD7-487F-9823-64E9A1FF082A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086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D6487-ABD7-487F-9823-64E9A1FF082A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866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9198-3213-4D4D-A8FF-19DFD19F5402}" type="datetimeFigureOut">
              <a:rPr lang="zh-CN" altLang="en-US" smtClean="0"/>
              <a:pPr/>
              <a:t>2014/7/18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E636-4FF7-4451-9009-A402EFACBC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9198-3213-4D4D-A8FF-19DFD19F5402}" type="datetimeFigureOut">
              <a:rPr lang="zh-CN" altLang="en-US" smtClean="0"/>
              <a:pPr/>
              <a:t>2014/7/18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E636-4FF7-4451-9009-A402EFACBC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9198-3213-4D4D-A8FF-19DFD19F5402}" type="datetimeFigureOut">
              <a:rPr lang="zh-CN" altLang="en-US" smtClean="0"/>
              <a:pPr/>
              <a:t>2014/7/18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E636-4FF7-4451-9009-A402EFACBC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9198-3213-4D4D-A8FF-19DFD19F5402}" type="datetimeFigureOut">
              <a:rPr lang="zh-CN" altLang="en-US" smtClean="0"/>
              <a:pPr/>
              <a:t>2014/7/18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E636-4FF7-4451-9009-A402EFACBC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9198-3213-4D4D-A8FF-19DFD19F5402}" type="datetimeFigureOut">
              <a:rPr lang="zh-CN" altLang="en-US" smtClean="0"/>
              <a:pPr/>
              <a:t>2014/7/18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E636-4FF7-4451-9009-A402EFACBC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9198-3213-4D4D-A8FF-19DFD19F5402}" type="datetimeFigureOut">
              <a:rPr lang="zh-CN" altLang="en-US" smtClean="0"/>
              <a:pPr/>
              <a:t>2014/7/18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E636-4FF7-4451-9009-A402EFACBC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9198-3213-4D4D-A8FF-19DFD19F5402}" type="datetimeFigureOut">
              <a:rPr lang="zh-CN" altLang="en-US" smtClean="0"/>
              <a:pPr/>
              <a:t>2014/7/18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E636-4FF7-4451-9009-A402EFACBC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9198-3213-4D4D-A8FF-19DFD19F5402}" type="datetimeFigureOut">
              <a:rPr lang="zh-CN" altLang="en-US" smtClean="0"/>
              <a:pPr/>
              <a:t>2014/7/18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E636-4FF7-4451-9009-A402EFACBC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9198-3213-4D4D-A8FF-19DFD19F5402}" type="datetimeFigureOut">
              <a:rPr lang="zh-CN" altLang="en-US" smtClean="0"/>
              <a:pPr/>
              <a:t>2014/7/18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E636-4FF7-4451-9009-A402EFACBC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9198-3213-4D4D-A8FF-19DFD19F5402}" type="datetimeFigureOut">
              <a:rPr lang="zh-CN" altLang="en-US" smtClean="0"/>
              <a:pPr/>
              <a:t>2014/7/18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E636-4FF7-4451-9009-A402EFACBCC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9198-3213-4D4D-A8FF-19DFD19F5402}" type="datetimeFigureOut">
              <a:rPr lang="zh-CN" altLang="en-US" smtClean="0"/>
              <a:pPr/>
              <a:t>2014/7/18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E636-4FF7-4451-9009-A402EFACBC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3" cstate="print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4" cstate="print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89198-3213-4D4D-A8FF-19DFD19F5402}" type="datetimeFigureOut">
              <a:rPr lang="zh-CN" altLang="en-US" smtClean="0"/>
              <a:pPr/>
              <a:t>2014/7/18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EE636-4FF7-4451-9009-A402EFACBC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ockeet@163.com" TargetMode="External"/><Relationship Id="rId2" Type="http://schemas.openxmlformats.org/officeDocument/2006/relationships/hyperlink" Target="http://nfabo.cn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nfab.cn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有穷自动机的原理及应用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09946" y="4052664"/>
            <a:ext cx="6670366" cy="1752600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雷</a:t>
            </a:r>
            <a:r>
              <a:rPr lang="zh-CN" altLang="en-US" dirty="0" smtClean="0"/>
              <a:t>鹏</a:t>
            </a:r>
            <a:endParaRPr lang="en-US" altLang="zh-CN" dirty="0" smtClean="0"/>
          </a:p>
          <a:p>
            <a:r>
              <a:rPr lang="en-US" altLang="zh-CN" dirty="0" smtClean="0">
                <a:hlinkClick r:id="rId2"/>
              </a:rPr>
              <a:t>http://nfabo.cn</a:t>
            </a:r>
            <a:endParaRPr lang="en-US" altLang="zh-CN" dirty="0" smtClean="0"/>
          </a:p>
          <a:p>
            <a:r>
              <a:rPr lang="en-US" altLang="zh-CN" dirty="0" smtClean="0">
                <a:hlinkClick r:id="rId3"/>
              </a:rPr>
              <a:t>rockeet@163.com</a:t>
            </a:r>
            <a:endParaRPr lang="en-US" altLang="zh-CN" dirty="0" smtClean="0"/>
          </a:p>
          <a:p>
            <a:r>
              <a:rPr lang="en-US" altLang="zh-CN" dirty="0" smtClean="0"/>
              <a:t>2014-07-15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072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0152" y="1700808"/>
            <a:ext cx="2880320" cy="4824536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zh-CN" altLang="en-US" sz="4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相当于将</a:t>
            </a:r>
            <a:r>
              <a:rPr lang="en-US" altLang="zh-CN" sz="4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/>
            </a:r>
            <a:br>
              <a:rPr lang="en-US" altLang="zh-CN" sz="4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en-US" altLang="zh-CN" sz="4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</a:t>
            </a:r>
            <a:r>
              <a:rPr lang="zh-CN" altLang="en-US" sz="4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个状态</a:t>
            </a:r>
            <a:r>
              <a:rPr lang="en-US" altLang="zh-CN" sz="4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/>
            </a:r>
            <a:br>
              <a:rPr lang="en-US" altLang="zh-CN" sz="4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zh-CN" altLang="en-US" sz="4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压缩到</a:t>
            </a:r>
            <a:r>
              <a:rPr lang="en-US" altLang="zh-CN" sz="4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/>
            </a:r>
            <a:br>
              <a:rPr lang="en-US" altLang="zh-CN" sz="4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en-US" altLang="zh-CN" sz="4000" dirty="0" smtClean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O(log(n))</a:t>
            </a:r>
            <a:br>
              <a:rPr lang="en-US" altLang="zh-CN" sz="4000" dirty="0" smtClean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zh-CN" altLang="en-US" sz="40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个</a:t>
            </a:r>
            <a:r>
              <a:rPr lang="zh-CN" altLang="en-US" sz="40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状态</a:t>
            </a:r>
            <a:r>
              <a:rPr lang="zh-CN" altLang="en-US" sz="4000" dirty="0">
                <a:latin typeface="方正姚体" pitchFamily="2" charset="-122"/>
                <a:ea typeface="方正姚体" pitchFamily="2" charset="-122"/>
                <a:cs typeface="Arial Unicode MS" pitchFamily="34" charset="-122"/>
              </a:rPr>
              <a:t/>
            </a:r>
            <a:br>
              <a:rPr lang="zh-CN" altLang="en-US" sz="4000" dirty="0">
                <a:latin typeface="方正姚体" pitchFamily="2" charset="-122"/>
                <a:ea typeface="方正姚体" pitchFamily="2" charset="-122"/>
                <a:cs typeface="Arial Unicode MS" pitchFamily="34" charset="-122"/>
              </a:rPr>
            </a:br>
            <a:endParaRPr lang="zh-CN" altLang="en-US" sz="4000" dirty="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2050" name="Picture 2" descr="C:\cygwin\home\leipeng\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67333"/>
            <a:ext cx="48566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609600" y="332656"/>
            <a:ext cx="8435280" cy="1143000"/>
          </a:xfrm>
          <a:prstGeom prst="rect">
            <a:avLst/>
          </a:prstGeom>
        </p:spPr>
        <p:txBody>
          <a:bodyPr vert="horz" rtlCol="0" anchor="ctr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zh-CN" altLang="en-US" dirty="0" smtClean="0"/>
              <a:t>极端的例子：字符串 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“</a:t>
            </a: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” ~ “</a:t>
            </a: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99999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”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062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6444208" y="274638"/>
                <a:ext cx="2664296" cy="5242594"/>
              </a:xfrm>
            </p:spPr>
            <p:txBody>
              <a:bodyPr>
                <a:normAutofit/>
              </a:bodyPr>
              <a:lstStyle/>
              <a:p>
                <a:pPr/>
                <a:r>
                  <a:rPr lang="en-US" altLang="zh-CN" dirty="0" smtClean="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1~99999</a:t>
                </a:r>
                <a:r>
                  <a:rPr lang="en-US" altLang="zh-CN" dirty="0" smtClean="0"/>
                  <a:t/>
                </a:r>
                <a:br>
                  <a:rPr lang="en-US" altLang="zh-CN" dirty="0" smtClean="0"/>
                </a:br>
                <a:r>
                  <a:rPr lang="zh-CN" altLang="en-US" dirty="0" smtClean="0"/>
                  <a:t>的奇数</a:t>
                </a:r>
                <a:r>
                  <a:rPr lang="en-US" altLang="zh-CN" dirty="0" smtClean="0"/>
                  <a:t/>
                </a:r>
                <a:br>
                  <a:rPr lang="en-US" altLang="zh-CN" dirty="0" smtClean="0"/>
                </a:br>
                <a:r>
                  <a:rPr lang="en-US" altLang="zh-CN" sz="1300" dirty="0" smtClean="0"/>
                  <a:t/>
                </a:r>
                <a:br>
                  <a:rPr lang="en-US" altLang="zh-CN" sz="1300" dirty="0" smtClean="0"/>
                </a:br>
                <a:r>
                  <a:rPr lang="zh-CN" altLang="en-US" dirty="0" smtClean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压缩比</a:t>
                </a:r>
                <a:r>
                  <a:rPr lang="en-US" altLang="zh-CN" dirty="0" smtClean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/>
                </a:r>
                <a:br>
                  <a:rPr lang="en-US" altLang="zh-CN" dirty="0" smtClean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</a:br>
                <a:r>
                  <a:rPr lang="zh-CN" altLang="en-US" dirty="0" smtClean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也大致</a:t>
                </a:r>
                <a:r>
                  <a:rPr lang="en-US" altLang="zh-CN" dirty="0" smtClean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/>
                </a:r>
                <a:br>
                  <a:rPr lang="en-US" altLang="zh-CN" dirty="0" smtClean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</a:br>
                <a:r>
                  <a:rPr lang="zh-CN" altLang="en-US" dirty="0" smtClean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相当于</a:t>
                </a:r>
                <a:r>
                  <a:rPr lang="en-US" altLang="zh-CN" dirty="0" smtClean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/>
                </a:r>
                <a:br>
                  <a:rPr lang="en-US" altLang="zh-CN" dirty="0" smtClean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O</m:t>
                      </m:r>
                      <m:r>
                        <a:rPr lang="en-US" altLang="zh-CN" b="0" i="0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en-US" altLang="zh-CN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b="0" i="0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log</m:t>
                          </m:r>
                          <m:r>
                            <a:rPr lang="en-US" altLang="zh-CN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⁡(</m:t>
                          </m:r>
                          <m:r>
                            <a:rPr lang="en-US" altLang="zh-CN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zh-CN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zh-CN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altLang="zh-CN" b="0" i="0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444208" y="274638"/>
                <a:ext cx="2664296" cy="5242594"/>
              </a:xfrm>
              <a:blipFill rotWithShape="0">
                <a:blip r:embed="rId2"/>
                <a:stretch>
                  <a:fillRect l="-7094" r="-6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cygwin\home\leipeng\dmin2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3"/>
            <a:ext cx="583264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14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cygwin\home\leipeng\dmin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437112"/>
            <a:ext cx="6912768" cy="195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cygwin\home\leipeng\trie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6912768" cy="3965783"/>
          </a:xfrm>
          <a:prstGeom prst="rect">
            <a:avLst/>
          </a:prstGeom>
          <a:noFill/>
          <a:extLst/>
        </p:spPr>
      </p:pic>
      <p:sp>
        <p:nvSpPr>
          <p:cNvPr id="4" name="矩形 3"/>
          <p:cNvSpPr/>
          <p:nvPr/>
        </p:nvSpPr>
        <p:spPr>
          <a:xfrm>
            <a:off x="2267744" y="2420888"/>
            <a:ext cx="1512168" cy="1575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未最小化的</a:t>
            </a:r>
            <a:r>
              <a:rPr lang="en-US" altLang="zh-CN" dirty="0" smtClean="0">
                <a:solidFill>
                  <a:schemeClr val="tx1"/>
                </a:solidFill>
              </a:rPr>
              <a:t/>
            </a:r>
            <a:br>
              <a:rPr lang="en-US" altLang="zh-CN" dirty="0" smtClean="0">
                <a:solidFill>
                  <a:schemeClr val="tx1"/>
                </a:solidFill>
              </a:rPr>
            </a:br>
            <a:r>
              <a:rPr lang="en-US" altLang="zh-CN" dirty="0" smtClean="0">
                <a:solidFill>
                  <a:schemeClr val="tx1"/>
                </a:solidFill>
              </a:rPr>
              <a:t>Tree </a:t>
            </a:r>
            <a:r>
              <a:rPr lang="zh-CN" altLang="en-US" dirty="0" smtClean="0">
                <a:solidFill>
                  <a:schemeClr val="tx1"/>
                </a:solidFill>
              </a:rPr>
              <a:t>形状的</a:t>
            </a:r>
            <a:r>
              <a:rPr lang="en-US" altLang="zh-CN" dirty="0" smtClean="0">
                <a:solidFill>
                  <a:schemeClr val="tx1"/>
                </a:solidFill>
              </a:rPr>
              <a:t/>
            </a:r>
            <a:br>
              <a:rPr lang="en-US" altLang="zh-CN" dirty="0" smtClean="0">
                <a:solidFill>
                  <a:schemeClr val="tx1"/>
                </a:solidFill>
              </a:rPr>
            </a:b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DFA (Trie)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67744" y="4509120"/>
            <a:ext cx="2664296" cy="857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最小化的 </a:t>
            </a:r>
            <a:r>
              <a:rPr lang="en-US" altLang="zh-CN" dirty="0" smtClean="0">
                <a:solidFill>
                  <a:schemeClr val="tx1"/>
                </a:solidFill>
              </a:rPr>
              <a:t>DAG </a:t>
            </a:r>
            <a:r>
              <a:rPr lang="zh-CN" altLang="en-US" dirty="0" smtClean="0">
                <a:solidFill>
                  <a:schemeClr val="tx1"/>
                </a:solidFill>
              </a:rPr>
              <a:t>形状的 </a:t>
            </a:r>
            <a:r>
              <a:rPr lang="en-US" altLang="zh-CN" dirty="0" smtClean="0">
                <a:solidFill>
                  <a:schemeClr val="tx1"/>
                </a:solidFill>
              </a:rPr>
              <a:t/>
            </a:r>
            <a:br>
              <a:rPr lang="en-US" altLang="zh-CN" dirty="0" smtClean="0">
                <a:solidFill>
                  <a:schemeClr val="tx1"/>
                </a:solidFill>
              </a:rPr>
            </a:br>
            <a:r>
              <a:rPr lang="en-US" altLang="zh-CN" dirty="0" smtClean="0">
                <a:solidFill>
                  <a:schemeClr val="tx1"/>
                </a:solidFill>
              </a:rPr>
              <a:t>DFA (DAWG)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504" y="260648"/>
            <a:ext cx="1800200" cy="6274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altLang="zh-CN" sz="2800" dirty="0">
                <a:solidFill>
                  <a:schemeClr val="tx1"/>
                </a:solidFill>
              </a:rPr>
              <a:t>int</a:t>
            </a:r>
          </a:p>
          <a:p>
            <a:r>
              <a:rPr lang="fr-FR" altLang="zh-CN" sz="2800" dirty="0">
                <a:solidFill>
                  <a:schemeClr val="tx1"/>
                </a:solidFill>
              </a:rPr>
              <a:t>int_t</a:t>
            </a:r>
          </a:p>
          <a:p>
            <a:r>
              <a:rPr lang="fr-FR" altLang="zh-CN" sz="2800" dirty="0">
                <a:solidFill>
                  <a:schemeClr val="tx1"/>
                </a:solidFill>
              </a:rPr>
              <a:t>intmax_t</a:t>
            </a:r>
          </a:p>
          <a:p>
            <a:r>
              <a:rPr lang="fr-FR" altLang="zh-CN" sz="2800" dirty="0">
                <a:solidFill>
                  <a:schemeClr val="tx1"/>
                </a:solidFill>
              </a:rPr>
              <a:t>int8_t</a:t>
            </a:r>
          </a:p>
          <a:p>
            <a:r>
              <a:rPr lang="fr-FR" altLang="zh-CN" sz="2800" dirty="0">
                <a:solidFill>
                  <a:schemeClr val="tx1"/>
                </a:solidFill>
              </a:rPr>
              <a:t>int16_t</a:t>
            </a:r>
          </a:p>
          <a:p>
            <a:r>
              <a:rPr lang="fr-FR" altLang="zh-CN" sz="2800" dirty="0">
                <a:solidFill>
                  <a:schemeClr val="tx1"/>
                </a:solidFill>
              </a:rPr>
              <a:t>int32_t</a:t>
            </a:r>
          </a:p>
          <a:p>
            <a:r>
              <a:rPr lang="fr-FR" altLang="zh-CN" sz="2800" dirty="0">
                <a:solidFill>
                  <a:schemeClr val="tx1"/>
                </a:solidFill>
              </a:rPr>
              <a:t>int64_t</a:t>
            </a:r>
          </a:p>
          <a:p>
            <a:r>
              <a:rPr lang="fr-FR" altLang="zh-CN" sz="2800" dirty="0">
                <a:solidFill>
                  <a:schemeClr val="tx1"/>
                </a:solidFill>
              </a:rPr>
              <a:t>uint</a:t>
            </a:r>
          </a:p>
          <a:p>
            <a:r>
              <a:rPr lang="fr-FR" altLang="zh-CN" sz="2800" dirty="0">
                <a:solidFill>
                  <a:schemeClr val="tx1"/>
                </a:solidFill>
              </a:rPr>
              <a:t>uint_t</a:t>
            </a:r>
          </a:p>
          <a:p>
            <a:r>
              <a:rPr lang="fr-FR" altLang="zh-CN" sz="2800" dirty="0">
                <a:solidFill>
                  <a:schemeClr val="tx1"/>
                </a:solidFill>
              </a:rPr>
              <a:t>uintmax_t</a:t>
            </a:r>
          </a:p>
          <a:p>
            <a:r>
              <a:rPr lang="fr-FR" altLang="zh-CN" sz="2800" dirty="0">
                <a:solidFill>
                  <a:schemeClr val="tx1"/>
                </a:solidFill>
              </a:rPr>
              <a:t>uint8_t</a:t>
            </a:r>
          </a:p>
          <a:p>
            <a:r>
              <a:rPr lang="fr-FR" altLang="zh-CN" sz="2800" dirty="0">
                <a:solidFill>
                  <a:schemeClr val="tx1"/>
                </a:solidFill>
              </a:rPr>
              <a:t>uint16_t</a:t>
            </a:r>
          </a:p>
          <a:p>
            <a:r>
              <a:rPr lang="fr-FR" altLang="zh-CN" sz="2800" dirty="0">
                <a:solidFill>
                  <a:schemeClr val="tx1"/>
                </a:solidFill>
              </a:rPr>
              <a:t>uint32_t</a:t>
            </a:r>
          </a:p>
          <a:p>
            <a:r>
              <a:rPr lang="fr-FR" altLang="zh-CN" sz="2800" dirty="0">
                <a:solidFill>
                  <a:schemeClr val="tx1"/>
                </a:solidFill>
              </a:rPr>
              <a:t>uint64_t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2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DFA </a:t>
            </a:r>
            <a:r>
              <a:rPr lang="zh-CN" altLang="en-US" dirty="0" smtClean="0"/>
              <a:t>的最小化</a:t>
            </a:r>
            <a:r>
              <a:rPr lang="zh-CN" altLang="en-US" dirty="0"/>
              <a:t>算法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35280" cy="4525963"/>
              </a:xfrm>
            </p:spPr>
            <p:txBody>
              <a:bodyPr/>
              <a:lstStyle/>
              <a:p>
                <a:r>
                  <a:rPr lang="zh-CN" altLang="en-US" dirty="0" smtClean="0"/>
                  <a:t>针对通用（任意）</a:t>
                </a:r>
                <a:r>
                  <a:rPr lang="en-US" altLang="zh-CN" dirty="0" smtClean="0"/>
                  <a:t>DFA</a:t>
                </a:r>
                <a:r>
                  <a:rPr lang="zh-CN" altLang="en-US" dirty="0" smtClean="0"/>
                  <a:t>的算法</a:t>
                </a:r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(1971</a:t>
                </a:r>
                <a:r>
                  <a:rPr lang="zh-CN" altLang="en-US" dirty="0" smtClean="0"/>
                  <a:t>年</a:t>
                </a:r>
                <a:r>
                  <a:rPr lang="en-US" altLang="zh-CN" dirty="0" smtClean="0"/>
                  <a:t>) </a:t>
                </a:r>
                <a:r>
                  <a:rPr lang="en-US" altLang="zh-CN" b="1" dirty="0" smtClean="0"/>
                  <a:t>Hopcroft </a:t>
                </a:r>
                <a:r>
                  <a:rPr lang="zh-CN" altLang="en-US" b="1" dirty="0" smtClean="0"/>
                  <a:t>算法</a:t>
                </a:r>
                <a:r>
                  <a:rPr lang="zh-CN" altLang="en-US" dirty="0" smtClean="0"/>
                  <a:t>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/>
                              </a:rPr>
                              <m:t>Σ</m:t>
                            </m:r>
                          </m:e>
                        </m:d>
                        <m:r>
                          <a:rPr lang="en-US" altLang="zh-CN" b="0" i="0" smtClean="0">
                            <a:latin typeface="Cambria Math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</a:rPr>
                          <m:t>n</m:t>
                        </m:r>
                        <m:r>
                          <a:rPr lang="en-US" altLang="zh-CN" b="0" i="0" smtClean="0">
                            <a:latin typeface="Cambria Math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</a:rPr>
                          <m:t>log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/>
                              </a:rPr>
                              <m:t>n</m:t>
                            </m:r>
                          </m:e>
                        </m:d>
                      </m:e>
                    </m:d>
                  </m:oMath>
                </a14:m>
                <a:endParaRPr lang="en-US" altLang="zh-CN" b="0" dirty="0" smtClean="0"/>
              </a:p>
              <a:p>
                <a:pPr lvl="1"/>
                <a:r>
                  <a:rPr lang="en-US" altLang="zh-CN" dirty="0" smtClean="0"/>
                  <a:t>(1956</a:t>
                </a:r>
                <a:r>
                  <a:rPr lang="zh-CN" altLang="en-US" dirty="0" smtClean="0"/>
                  <a:t>年</a:t>
                </a:r>
                <a:r>
                  <a:rPr lang="en-US" altLang="zh-CN" dirty="0" smtClean="0"/>
                  <a:t>) Moore </a:t>
                </a:r>
                <a:r>
                  <a:rPr lang="zh-CN" altLang="en-US" dirty="0" smtClean="0"/>
                  <a:t>算法：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∗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b="0" dirty="0" smtClean="0"/>
              </a:p>
              <a:p>
                <a:pPr lvl="1"/>
                <a:r>
                  <a:rPr lang="en-US" altLang="zh-CN" dirty="0" smtClean="0"/>
                  <a:t>(1963</a:t>
                </a:r>
                <a:r>
                  <a:rPr lang="zh-CN" altLang="en-US" dirty="0" smtClean="0"/>
                  <a:t>年</a:t>
                </a:r>
                <a:r>
                  <a:rPr lang="en-US" altLang="zh-CN" dirty="0" smtClean="0"/>
                  <a:t>) </a:t>
                </a:r>
                <a:r>
                  <a:rPr lang="en-US" altLang="zh-CN" dirty="0" err="1" smtClean="0"/>
                  <a:t>Brzozowski</a:t>
                </a:r>
                <a:r>
                  <a:rPr lang="en-US" altLang="zh-CN" dirty="0" smtClean="0"/>
                  <a:t> </a:t>
                </a:r>
                <a:r>
                  <a:rPr lang="zh-CN" altLang="en-US" dirty="0" smtClean="0"/>
                  <a:t>算法：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b="0" dirty="0" smtClean="0"/>
              </a:p>
              <a:p>
                <a:r>
                  <a:rPr lang="zh-CN" altLang="en-US" dirty="0" smtClean="0"/>
                  <a:t>针对</a:t>
                </a:r>
                <a:r>
                  <a:rPr lang="en-US" altLang="zh-CN" dirty="0" smtClean="0"/>
                  <a:t>ADFA</a:t>
                </a:r>
                <a:r>
                  <a:rPr lang="zh-CN" altLang="en-US" dirty="0" smtClean="0"/>
                  <a:t>的算法（太多了，仅按类别分）</a:t>
                </a:r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Offline </a:t>
                </a:r>
                <a:r>
                  <a:rPr lang="zh-CN" altLang="en-US" dirty="0" smtClean="0"/>
                  <a:t>算法</a:t>
                </a:r>
                <a:r>
                  <a:rPr lang="zh-CN" altLang="en-US" dirty="0" smtClean="0"/>
                  <a:t>：对整个</a:t>
                </a:r>
                <a:r>
                  <a:rPr lang="en-US" altLang="zh-CN" dirty="0" smtClean="0"/>
                  <a:t>DFA</a:t>
                </a:r>
                <a:r>
                  <a:rPr lang="zh-CN" altLang="en-US" dirty="0" smtClean="0"/>
                  <a:t>执行最小</a:t>
                </a:r>
                <a:r>
                  <a:rPr lang="zh-CN" altLang="en-US" dirty="0" smtClean="0"/>
                  <a:t>化</a:t>
                </a:r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Online </a:t>
                </a:r>
                <a:r>
                  <a:rPr lang="zh-CN" altLang="en-US" dirty="0" smtClean="0"/>
                  <a:t>算法：每插入一个新字符串就执行最小化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35280" cy="4525963"/>
              </a:xfrm>
              <a:blipFill rotWithShape="0">
                <a:blip r:embed="rId2"/>
                <a:stretch>
                  <a:fillRect l="-217" t="-2156" r="-6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03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Hopcroft </a:t>
            </a:r>
            <a:r>
              <a:rPr lang="zh-CN" altLang="en-US" dirty="0" smtClean="0"/>
              <a:t>算法</a:t>
            </a:r>
            <a:r>
              <a:rPr lang="zh-CN" altLang="en-US" dirty="0"/>
              <a:t>原理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4000" dirty="0" err="1"/>
              <a:t>Myhill</a:t>
            </a:r>
            <a:r>
              <a:rPr lang="en-US" altLang="zh-CN" sz="4000" dirty="0"/>
              <a:t>–</a:t>
            </a:r>
            <a:r>
              <a:rPr lang="en-US" altLang="zh-CN" sz="4000" dirty="0" err="1"/>
              <a:t>Nerode</a:t>
            </a:r>
            <a:r>
              <a:rPr lang="en-US" altLang="zh-CN" sz="4000" dirty="0"/>
              <a:t> </a:t>
            </a:r>
            <a:r>
              <a:rPr lang="zh-CN" altLang="en-US" sz="4000" dirty="0" smtClean="0"/>
              <a:t>等价</a:t>
            </a:r>
            <a:endParaRPr lang="en-US" altLang="zh-CN" sz="4000" dirty="0" smtClean="0"/>
          </a:p>
          <a:p>
            <a:pPr lvl="1"/>
            <a:r>
              <a:rPr lang="zh-CN" altLang="en-US" sz="2400" dirty="0" smtClean="0"/>
              <a:t>对</a:t>
            </a:r>
            <a:r>
              <a:rPr lang="zh-CN" altLang="en-US" sz="2400" dirty="0"/>
              <a:t>任意</a:t>
            </a:r>
            <a:r>
              <a:rPr lang="zh-CN" altLang="en-US" sz="2400" dirty="0" smtClean="0"/>
              <a:t>输入，同一分区</a:t>
            </a:r>
            <a:r>
              <a:rPr lang="en-US" altLang="zh-CN" sz="2400" dirty="0" smtClean="0"/>
              <a:t>(</a:t>
            </a:r>
            <a:r>
              <a:rPr lang="zh-CN" altLang="en-US" sz="2400" dirty="0" smtClean="0"/>
              <a:t>子集</a:t>
            </a:r>
            <a:r>
              <a:rPr lang="en-US" altLang="zh-CN" sz="2400" dirty="0" smtClean="0"/>
              <a:t>)</a:t>
            </a:r>
            <a:r>
              <a:rPr lang="zh-CN" altLang="en-US" sz="2400" dirty="0" smtClean="0"/>
              <a:t>中两</a:t>
            </a:r>
            <a:r>
              <a:rPr lang="zh-CN" altLang="en-US" sz="2400" dirty="0"/>
              <a:t>个</a:t>
            </a:r>
            <a:r>
              <a:rPr lang="zh-CN" altLang="en-US" sz="2400" dirty="0" smtClean="0"/>
              <a:t>状态 </a:t>
            </a:r>
            <a:r>
              <a:rPr lang="en-US" altLang="zh-CN" sz="2400" dirty="0" smtClean="0"/>
              <a:t>p, q</a:t>
            </a:r>
            <a:r>
              <a:rPr lang="zh-CN" altLang="en-US" sz="2400" dirty="0" smtClean="0"/>
              <a:t>的行为相同，则 </a:t>
            </a:r>
            <a:r>
              <a:rPr lang="en-US" altLang="zh-CN" sz="2400" dirty="0" smtClean="0"/>
              <a:t>p, q </a:t>
            </a:r>
            <a:r>
              <a:rPr lang="zh-CN" altLang="en-US" sz="2400" dirty="0" smtClean="0"/>
              <a:t>是 </a:t>
            </a:r>
            <a:r>
              <a:rPr lang="en-US" altLang="zh-CN" sz="2400" dirty="0" err="1" smtClean="0"/>
              <a:t>Myhill</a:t>
            </a:r>
            <a:r>
              <a:rPr lang="en-US" altLang="zh-CN" sz="2400" dirty="0" smtClean="0"/>
              <a:t>–</a:t>
            </a:r>
            <a:r>
              <a:rPr lang="en-US" altLang="zh-CN" sz="2400" dirty="0" err="1" smtClean="0"/>
              <a:t>Nerode</a:t>
            </a:r>
            <a:r>
              <a:rPr lang="en-US" altLang="zh-CN" sz="2400" dirty="0" smtClean="0"/>
              <a:t> </a:t>
            </a:r>
            <a:r>
              <a:rPr lang="zh-CN" altLang="en-US" sz="2400" dirty="0" smtClean="0"/>
              <a:t>等价的</a:t>
            </a:r>
            <a:endParaRPr lang="en-US" altLang="zh-CN" sz="2400" dirty="0"/>
          </a:p>
          <a:p>
            <a:pPr lvl="1"/>
            <a:r>
              <a:rPr lang="zh-CN" altLang="en-US" sz="2400" dirty="0" smtClean="0"/>
              <a:t>行为相同即：对任意</a:t>
            </a:r>
            <a:r>
              <a:rPr lang="en-US" altLang="zh-CN" sz="2400" dirty="0"/>
              <a:t>w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δ(</a:t>
            </a:r>
            <a:r>
              <a:rPr lang="en-US" altLang="zh-CN" sz="2400" dirty="0" err="1" smtClean="0"/>
              <a:t>p,w</a:t>
            </a:r>
            <a:r>
              <a:rPr lang="en-US" altLang="zh-CN" sz="2400" dirty="0" smtClean="0"/>
              <a:t>) </a:t>
            </a:r>
            <a:r>
              <a:rPr lang="zh-CN" altLang="en-US" sz="2400" dirty="0" smtClean="0"/>
              <a:t>与</a:t>
            </a:r>
            <a:r>
              <a:rPr lang="en-US" altLang="zh-CN" sz="2400" dirty="0" smtClean="0"/>
              <a:t> δ(</a:t>
            </a:r>
            <a:r>
              <a:rPr lang="en-US" altLang="zh-CN" sz="2400" dirty="0" err="1" smtClean="0"/>
              <a:t>q,w</a:t>
            </a:r>
            <a:r>
              <a:rPr lang="en-US" altLang="zh-CN" sz="2400" dirty="0" smtClean="0"/>
              <a:t>)</a:t>
            </a:r>
            <a:r>
              <a:rPr lang="zh-CN" altLang="en-US" sz="2400" dirty="0" smtClean="0"/>
              <a:t>要么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都是</a:t>
            </a:r>
            <a:r>
              <a:rPr lang="zh-CN" altLang="en-US" sz="2400" dirty="0" smtClean="0"/>
              <a:t>终止状态，要么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都不是</a:t>
            </a:r>
            <a:r>
              <a:rPr lang="zh-CN" altLang="en-US" sz="2400" dirty="0" smtClean="0"/>
              <a:t>终止状态</a:t>
            </a:r>
            <a:endParaRPr lang="en-US" altLang="zh-CN" sz="2400" dirty="0"/>
          </a:p>
          <a:p>
            <a:r>
              <a:rPr lang="en-US" altLang="zh-CN" sz="4000" dirty="0"/>
              <a:t>Partition </a:t>
            </a:r>
            <a:r>
              <a:rPr lang="en-US" altLang="zh-CN" sz="4000" dirty="0" smtClean="0"/>
              <a:t>Refinement</a:t>
            </a:r>
            <a:endParaRPr lang="en-US" altLang="zh-CN" sz="4000" dirty="0"/>
          </a:p>
          <a:p>
            <a:pPr lvl="1"/>
            <a:r>
              <a:rPr lang="zh-CN" altLang="en-US" sz="2400" dirty="0"/>
              <a:t>可直译为</a:t>
            </a:r>
            <a:r>
              <a:rPr lang="zh-CN" altLang="en-US" sz="2400" b="1" dirty="0">
                <a:solidFill>
                  <a:srgbClr val="0000FF"/>
                </a:solidFill>
              </a:rPr>
              <a:t>分区细化</a:t>
            </a:r>
            <a:endParaRPr lang="en-US" altLang="zh-CN" sz="2400" b="1" dirty="0">
              <a:solidFill>
                <a:srgbClr val="0000FF"/>
              </a:solidFill>
            </a:endParaRPr>
          </a:p>
          <a:p>
            <a:pPr lvl="1"/>
            <a:r>
              <a:rPr lang="en-US" altLang="zh-CN" sz="2400" dirty="0" smtClean="0"/>
              <a:t>Partition </a:t>
            </a:r>
            <a:r>
              <a:rPr lang="en-US" altLang="zh-CN" sz="2400" dirty="0"/>
              <a:t>Refinement </a:t>
            </a:r>
            <a:r>
              <a:rPr lang="zh-CN" altLang="en-US" sz="2400" dirty="0"/>
              <a:t>是 </a:t>
            </a:r>
            <a:r>
              <a:rPr lang="en-US" altLang="zh-CN" sz="2400" dirty="0"/>
              <a:t>Hopcroft </a:t>
            </a:r>
            <a:r>
              <a:rPr lang="zh-CN" altLang="en-US" sz="2400" dirty="0"/>
              <a:t>算法的一个关键操作，该操作使用一个函数将集合的</a:t>
            </a:r>
            <a:r>
              <a:rPr lang="zh-CN" altLang="en-US" sz="2400" dirty="0">
                <a:solidFill>
                  <a:srgbClr val="C00000"/>
                </a:solidFill>
              </a:rPr>
              <a:t>当前切分</a:t>
            </a:r>
            <a:r>
              <a:rPr lang="zh-CN" altLang="en-US" sz="2400" dirty="0"/>
              <a:t>中的</a:t>
            </a:r>
            <a:r>
              <a:rPr lang="zh-CN" altLang="en-US" sz="2400" dirty="0" smtClean="0"/>
              <a:t>每个分区进行</a:t>
            </a:r>
            <a:r>
              <a:rPr lang="zh-CN" altLang="en-US" sz="2400" dirty="0"/>
              <a:t>再切分，直到不能继续切分</a:t>
            </a:r>
            <a:endParaRPr lang="en-US" altLang="zh-CN" sz="24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969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Hopcroft </a:t>
            </a:r>
            <a:r>
              <a:rPr lang="zh-CN" altLang="en-US" dirty="0" smtClean="0"/>
              <a:t>算法</a:t>
            </a:r>
            <a:r>
              <a:rPr lang="zh-CN" altLang="en-US" dirty="0"/>
              <a:t>伪代码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19256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800" dirty="0" smtClean="0"/>
              <a:t>P := {F, Q \ F };  // </a:t>
            </a:r>
            <a:r>
              <a:rPr lang="en-US" altLang="zh-CN" sz="1800" dirty="0" smtClean="0">
                <a:solidFill>
                  <a:srgbClr val="C00000"/>
                </a:solidFill>
              </a:rPr>
              <a:t>\</a:t>
            </a:r>
            <a:r>
              <a:rPr lang="en-US" altLang="zh-CN" sz="1800" dirty="0" smtClean="0"/>
              <a:t> </a:t>
            </a:r>
            <a:r>
              <a:rPr lang="zh-CN" altLang="en-US" sz="1800" dirty="0" smtClean="0"/>
              <a:t>表示集合减法，</a:t>
            </a:r>
            <a:r>
              <a:rPr lang="en-US" altLang="zh-CN" sz="1800" dirty="0" smtClean="0"/>
              <a:t>Q</a:t>
            </a:r>
            <a:r>
              <a:rPr lang="zh-CN" altLang="en-US" sz="1800" dirty="0" smtClean="0"/>
              <a:t>表示所有状态的集合，</a:t>
            </a:r>
            <a:r>
              <a:rPr lang="en-US" altLang="zh-CN" sz="1800" dirty="0" smtClean="0"/>
              <a:t>F </a:t>
            </a:r>
            <a:r>
              <a:rPr lang="zh-CN" altLang="en-US" sz="1800" dirty="0" smtClean="0"/>
              <a:t>表示终止状态集合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 smtClean="0"/>
              <a:t>W := {F</a:t>
            </a:r>
            <a:r>
              <a:rPr lang="en-US" altLang="zh-CN" sz="1800" b="1" dirty="0" smtClean="0">
                <a:solidFill>
                  <a:srgbClr val="0000FF"/>
                </a:solidFill>
              </a:rPr>
              <a:t>, Q \ F</a:t>
            </a:r>
            <a:r>
              <a:rPr lang="en-US" altLang="zh-CN" sz="1800" dirty="0" smtClean="0"/>
              <a:t> }; // </a:t>
            </a:r>
            <a:r>
              <a:rPr lang="zh-CN" altLang="en-US" sz="1800" dirty="0" smtClean="0"/>
              <a:t>此伪代码来源于维基百科，但维基百科此行有误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b="1" dirty="0" smtClean="0">
                <a:solidFill>
                  <a:srgbClr val="0000FF"/>
                </a:solidFill>
              </a:rPr>
              <a:t>                               </a:t>
            </a:r>
            <a:r>
              <a:rPr lang="en-US" altLang="zh-CN" sz="1800" dirty="0" smtClean="0"/>
              <a:t>//</a:t>
            </a:r>
            <a:r>
              <a:rPr lang="en-US" altLang="zh-CN" sz="1800" b="1" dirty="0" smtClean="0">
                <a:solidFill>
                  <a:srgbClr val="0000FF"/>
                </a:solidFill>
              </a:rPr>
              <a:t>  Q \ F </a:t>
            </a:r>
            <a:r>
              <a:rPr lang="zh-CN" altLang="en-US" sz="1800" dirty="0" smtClean="0"/>
              <a:t>也必须加入 </a:t>
            </a:r>
            <a:r>
              <a:rPr lang="en-US" altLang="zh-CN" sz="1800" dirty="0" smtClean="0"/>
              <a:t>W (</a:t>
            </a:r>
            <a:r>
              <a:rPr lang="en-US" altLang="zh-CN" sz="1800" dirty="0" err="1" smtClean="0"/>
              <a:t>WaitingSet</a:t>
            </a:r>
            <a:r>
              <a:rPr lang="en-US" altLang="zh-CN" sz="1800" dirty="0" smtClean="0"/>
              <a:t>)</a:t>
            </a:r>
          </a:p>
          <a:p>
            <a:pPr marL="0" indent="0">
              <a:buNone/>
            </a:pPr>
            <a:r>
              <a:rPr lang="en-US" altLang="zh-CN" sz="1800" dirty="0"/>
              <a:t> </a:t>
            </a:r>
            <a:r>
              <a:rPr lang="en-US" altLang="zh-CN" sz="1800" dirty="0" smtClean="0"/>
              <a:t>                              // </a:t>
            </a:r>
            <a:r>
              <a:rPr lang="zh-CN" altLang="en-US" sz="1800" dirty="0" smtClean="0"/>
              <a:t>其它一些论文中将 </a:t>
            </a:r>
            <a:r>
              <a:rPr lang="en-US" altLang="zh-CN" sz="1800" dirty="0" smtClean="0"/>
              <a:t>W </a:t>
            </a:r>
            <a:r>
              <a:rPr lang="zh-CN" altLang="en-US" sz="1800" dirty="0" smtClean="0"/>
              <a:t>初始化为 </a:t>
            </a:r>
            <a:r>
              <a:rPr lang="en-US" altLang="zh-CN" sz="1800" dirty="0" smtClean="0"/>
              <a:t>{ min(</a:t>
            </a:r>
            <a:r>
              <a:rPr lang="en-US" altLang="zh-CN" sz="1800" dirty="0"/>
              <a:t>F, Q \ </a:t>
            </a:r>
            <a:r>
              <a:rPr lang="en-US" altLang="zh-CN" sz="1800" dirty="0" smtClean="0"/>
              <a:t>F) }, </a:t>
            </a:r>
            <a:r>
              <a:rPr lang="zh-CN" altLang="en-US" sz="1800" dirty="0" smtClean="0"/>
              <a:t>也不对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 smtClean="0"/>
              <a:t>while (W is not empty) do</a:t>
            </a:r>
          </a:p>
          <a:p>
            <a:pPr marL="0" indent="0">
              <a:buNone/>
            </a:pPr>
            <a:r>
              <a:rPr lang="en-US" altLang="zh-CN" sz="1800" dirty="0" smtClean="0"/>
              <a:t>     choose and remove a set A from W</a:t>
            </a:r>
          </a:p>
          <a:p>
            <a:pPr marL="0" indent="0">
              <a:buNone/>
            </a:pPr>
            <a:r>
              <a:rPr lang="en-US" altLang="zh-CN" sz="1800" dirty="0" smtClean="0"/>
              <a:t>     for each </a:t>
            </a:r>
            <a:r>
              <a:rPr lang="en-US" altLang="zh-CN" sz="1800" dirty="0" smtClean="0">
                <a:solidFill>
                  <a:srgbClr val="C00000"/>
                </a:solidFill>
              </a:rPr>
              <a:t>c</a:t>
            </a:r>
            <a:r>
              <a:rPr lang="en-US" altLang="zh-CN" sz="1800" dirty="0" smtClean="0"/>
              <a:t> in ∑ do</a:t>
            </a:r>
          </a:p>
          <a:p>
            <a:pPr marL="0" indent="0">
              <a:buNone/>
            </a:pPr>
            <a:r>
              <a:rPr lang="en-US" altLang="zh-CN" sz="1800" dirty="0" smtClean="0"/>
              <a:t>          let X be the set of states for which a transition on </a:t>
            </a:r>
            <a:r>
              <a:rPr lang="en-US" altLang="zh-CN" sz="1800" dirty="0" smtClean="0">
                <a:solidFill>
                  <a:srgbClr val="C00000"/>
                </a:solidFill>
              </a:rPr>
              <a:t>c</a:t>
            </a:r>
            <a:r>
              <a:rPr lang="en-US" altLang="zh-CN" sz="1800" dirty="0" smtClean="0"/>
              <a:t> leads to a state in A</a:t>
            </a:r>
          </a:p>
          <a:p>
            <a:pPr marL="0" indent="0">
              <a:buNone/>
            </a:pPr>
            <a:r>
              <a:rPr lang="en-US" altLang="zh-CN" sz="1800" dirty="0" smtClean="0"/>
              <a:t>          for each set Y in P for which X ∩ Y is nonempty do</a:t>
            </a:r>
          </a:p>
          <a:p>
            <a:pPr marL="0" indent="0">
              <a:buNone/>
            </a:pPr>
            <a:r>
              <a:rPr lang="en-US" altLang="zh-CN" sz="1800" dirty="0" smtClean="0"/>
              <a:t>               replace Y in P by the two sets X ∩ Y and Y \ X</a:t>
            </a:r>
          </a:p>
          <a:p>
            <a:pPr marL="0" indent="0">
              <a:buNone/>
            </a:pPr>
            <a:r>
              <a:rPr lang="en-US" altLang="zh-CN" sz="1800" dirty="0" smtClean="0"/>
              <a:t>               if  Y  is in W</a:t>
            </a:r>
          </a:p>
          <a:p>
            <a:pPr marL="0" indent="0">
              <a:buNone/>
            </a:pPr>
            <a:r>
              <a:rPr lang="en-US" altLang="zh-CN" sz="1800" dirty="0" smtClean="0"/>
              <a:t>                    replace Y in W by the same two sets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1800" dirty="0" smtClean="0"/>
              <a:t>               else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1800" dirty="0" smtClean="0"/>
              <a:t>                    add min( X ∩ Y,  Y \ X ) to W</a:t>
            </a: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323528" y="4941168"/>
            <a:ext cx="8640960" cy="1800200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 2"/>
              <a:buChar char="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 2"/>
              <a:buChar char="³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Wingdings 2"/>
              <a:buChar char="®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45000"/>
              <a:buFont typeface="Wingdings 2"/>
              <a:buChar char="¯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2000" dirty="0" smtClean="0"/>
          </a:p>
        </p:txBody>
      </p:sp>
      <p:sp>
        <p:nvSpPr>
          <p:cNvPr id="9" name="椭圆 8"/>
          <p:cNvSpPr/>
          <p:nvPr/>
        </p:nvSpPr>
        <p:spPr>
          <a:xfrm>
            <a:off x="6336196" y="4941168"/>
            <a:ext cx="1512168" cy="1080120"/>
          </a:xfrm>
          <a:prstGeom prst="ellipse">
            <a:avLst/>
          </a:prstGeom>
          <a:solidFill>
            <a:schemeClr val="accent5">
              <a:tint val="100000"/>
              <a:shade val="100000"/>
              <a:hueMod val="100000"/>
              <a:satMod val="100000"/>
              <a:alpha val="7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Y</a:t>
            </a:r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5436096" y="4941168"/>
            <a:ext cx="1512168" cy="1080120"/>
          </a:xfrm>
          <a:prstGeom prst="ellipse">
            <a:avLst/>
          </a:prstGeom>
          <a:solidFill>
            <a:schemeClr val="accent1">
              <a:tint val="100000"/>
              <a:shade val="100000"/>
              <a:hueMod val="100000"/>
              <a:satMod val="10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X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3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Hopcroft </a:t>
            </a:r>
            <a:r>
              <a:rPr lang="zh-CN" altLang="en-US" dirty="0" smtClean="0"/>
              <a:t>算法实现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逆自动机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一般</a:t>
            </a:r>
            <a:r>
              <a:rPr lang="en-US" altLang="zh-CN" dirty="0" smtClean="0"/>
              <a:t>DFA</a:t>
            </a:r>
            <a:r>
              <a:rPr lang="zh-CN" altLang="en-US" dirty="0" smtClean="0"/>
              <a:t>的逆是一个</a:t>
            </a:r>
            <a:r>
              <a:rPr lang="en-US" altLang="zh-CN" dirty="0" smtClean="0"/>
              <a:t>NFA</a:t>
            </a:r>
            <a:r>
              <a:rPr lang="zh-CN" altLang="en-US" dirty="0" smtClean="0"/>
              <a:t>，结构比较复杂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Trie</a:t>
            </a:r>
            <a:r>
              <a:rPr lang="zh-CN" altLang="en-US" dirty="0" smtClean="0"/>
              <a:t>的逆是一</a:t>
            </a:r>
            <a:r>
              <a:rPr lang="zh-CN" altLang="en-US" dirty="0"/>
              <a:t>棵</a:t>
            </a:r>
            <a:r>
              <a:rPr lang="zh-CN" altLang="en-US" dirty="0" smtClean="0"/>
              <a:t>倒长的树，结构非常简单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用 </a:t>
            </a:r>
            <a:r>
              <a:rPr lang="en-US" altLang="zh-CN" dirty="0" err="1" smtClean="0"/>
              <a:t>smallmap</a:t>
            </a:r>
            <a:r>
              <a:rPr lang="en-US" altLang="zh-CN" dirty="0" smtClean="0"/>
              <a:t> </a:t>
            </a:r>
            <a:r>
              <a:rPr lang="zh-CN" altLang="en-US" dirty="0" smtClean="0"/>
              <a:t>收集反向转移</a:t>
            </a:r>
            <a:endParaRPr lang="en-US" altLang="zh-CN" dirty="0" smtClean="0"/>
          </a:p>
          <a:p>
            <a:r>
              <a:rPr lang="zh-CN" altLang="en-US" dirty="0" smtClean="0"/>
              <a:t>双向链表（插入、删除均为 </a:t>
            </a:r>
            <a:r>
              <a:rPr lang="en-US" altLang="zh-CN" dirty="0" smtClean="0">
                <a:solidFill>
                  <a:srgbClr val="002060"/>
                </a:solidFill>
              </a:rPr>
              <a:t>O(1)</a:t>
            </a:r>
            <a:r>
              <a:rPr lang="en-US" altLang="zh-CN" dirty="0" smtClean="0"/>
              <a:t> 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用数组下标做链接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集合的</a:t>
            </a:r>
            <a:r>
              <a:rPr lang="zh-CN" altLang="en-US" dirty="0"/>
              <a:t>一</a:t>
            </a:r>
            <a:r>
              <a:rPr lang="zh-CN" altLang="en-US" dirty="0" smtClean="0"/>
              <a:t>个</a:t>
            </a:r>
            <a:r>
              <a:rPr lang="zh-CN" altLang="en-US" b="1" dirty="0" smtClean="0">
                <a:solidFill>
                  <a:srgbClr val="C00000"/>
                </a:solidFill>
              </a:rPr>
              <a:t>切分</a:t>
            </a:r>
            <a:r>
              <a:rPr lang="zh-CN" altLang="en-US" dirty="0" smtClean="0"/>
              <a:t>可用一个排列</a:t>
            </a:r>
            <a:r>
              <a:rPr lang="en-US" altLang="zh-CN" dirty="0" smtClean="0"/>
              <a:t>(permutation)</a:t>
            </a:r>
            <a:r>
              <a:rPr lang="zh-CN" altLang="en-US" dirty="0" smtClean="0"/>
              <a:t>表达</a:t>
            </a:r>
            <a:endParaRPr lang="en-US" altLang="zh-CN" dirty="0" smtClean="0"/>
          </a:p>
          <a:p>
            <a:pPr lvl="2"/>
            <a:r>
              <a:rPr lang="zh-CN" altLang="en-US" b="1" dirty="0" smtClean="0">
                <a:solidFill>
                  <a:srgbClr val="C00000"/>
                </a:solidFill>
              </a:rPr>
              <a:t>切分</a:t>
            </a:r>
            <a:r>
              <a:rPr lang="zh-CN" altLang="en-US" dirty="0" smtClean="0"/>
              <a:t>是指将一个集合</a:t>
            </a:r>
            <a:r>
              <a:rPr lang="zh-CN" altLang="en-US" b="1" dirty="0" smtClean="0">
                <a:solidFill>
                  <a:srgbClr val="C00000"/>
                </a:solidFill>
              </a:rPr>
              <a:t>切分</a:t>
            </a:r>
            <a:r>
              <a:rPr lang="zh-CN" altLang="en-US" dirty="0" smtClean="0"/>
              <a:t>成</a:t>
            </a:r>
            <a:r>
              <a:rPr lang="zh-CN" altLang="en-US" dirty="0"/>
              <a:t>多</a:t>
            </a:r>
            <a:r>
              <a:rPr lang="zh-CN" altLang="en-US" dirty="0" smtClean="0"/>
              <a:t>个互不相交的</a:t>
            </a:r>
            <a:r>
              <a:rPr lang="zh-CN" altLang="en-US" dirty="0"/>
              <a:t>子集</a:t>
            </a:r>
            <a:endParaRPr lang="en-US" altLang="zh-CN" dirty="0" smtClean="0"/>
          </a:p>
          <a:p>
            <a:r>
              <a:rPr lang="en-US" altLang="zh-CN" dirty="0" smtClean="0"/>
              <a:t>Waiting Set</a:t>
            </a:r>
          </a:p>
          <a:p>
            <a:pPr lvl="1"/>
            <a:r>
              <a:rPr lang="zh-CN" altLang="en-US" dirty="0" smtClean="0"/>
              <a:t>可以任意次序进出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栈式的</a:t>
            </a:r>
            <a:r>
              <a:rPr lang="en-US" altLang="zh-CN" dirty="0" smtClean="0"/>
              <a:t>Waiting Set</a:t>
            </a:r>
            <a:r>
              <a:rPr lang="zh-CN" altLang="en-US" dirty="0" smtClean="0"/>
              <a:t>可使算法运行得更快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034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ADFA</a:t>
            </a:r>
            <a:r>
              <a:rPr lang="zh-CN" altLang="en-US" dirty="0" smtClean="0"/>
              <a:t>最小化的基本</a:t>
            </a:r>
            <a:r>
              <a:rPr lang="zh-CN" altLang="en-US" dirty="0" smtClean="0">
                <a:solidFill>
                  <a:schemeClr val="tx1"/>
                </a:solidFill>
              </a:rPr>
              <a:t>原理</a:t>
            </a:r>
            <a:endParaRPr lang="zh-CN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b="1" dirty="0" smtClean="0"/>
                  <a:t>右语言</a:t>
                </a:r>
                <a:r>
                  <a:rPr lang="zh-CN" altLang="en-US" dirty="0" smtClean="0"/>
                  <a:t>：</a:t>
                </a:r>
                <a:r>
                  <a:rPr lang="zh-CN" altLang="zh-CN" sz="1800" dirty="0" smtClean="0">
                    <a:effectLst/>
                    <a:ea typeface="楷体"/>
                    <a:cs typeface="Times New Roman"/>
                  </a:rPr>
                  <a:t>对于自动机</a:t>
                </a:r>
                <a:r>
                  <a:rPr lang="en-US" altLang="zh-CN" sz="1800" dirty="0" smtClean="0">
                    <a:effectLst/>
                    <a:ea typeface="楷体"/>
                    <a:cs typeface="Times New Roman"/>
                  </a:rPr>
                  <a:t>A</a:t>
                </a:r>
                <a:r>
                  <a:rPr lang="zh-CN" altLang="zh-CN" sz="1800" dirty="0" smtClean="0">
                    <a:effectLst/>
                    <a:ea typeface="楷体"/>
                    <a:cs typeface="Times New Roman"/>
                  </a:rPr>
                  <a:t>的任意一个状态</a:t>
                </a:r>
                <a:r>
                  <a:rPr lang="en-US" altLang="zh-CN" sz="1800" dirty="0" smtClean="0">
                    <a:effectLst/>
                    <a:ea typeface="楷体"/>
                    <a:cs typeface="Times New Roman"/>
                  </a:rPr>
                  <a:t>s</a:t>
                </a:r>
                <a:r>
                  <a:rPr lang="zh-CN" altLang="zh-CN" sz="1800" dirty="0" smtClean="0">
                    <a:effectLst/>
                    <a:ea typeface="楷体"/>
                    <a:cs typeface="Times New Roman"/>
                  </a:rPr>
                  <a:t>，将</a:t>
                </a:r>
                <a:r>
                  <a:rPr lang="en-US" altLang="zh-CN" sz="1800" dirty="0" smtClean="0">
                    <a:effectLst/>
                    <a:ea typeface="楷体"/>
                    <a:cs typeface="Times New Roman"/>
                  </a:rPr>
                  <a:t>RL(s) </a:t>
                </a:r>
                <a:r>
                  <a:rPr lang="zh-CN" altLang="zh-CN" sz="1800" dirty="0" smtClean="0">
                    <a:effectLst/>
                    <a:ea typeface="楷体"/>
                    <a:cs typeface="Times New Roman"/>
                  </a:rPr>
                  <a:t>看成是一个自动机，将</a:t>
                </a:r>
                <a:r>
                  <a:rPr lang="en-US" altLang="zh-CN" sz="1800" dirty="0" smtClean="0">
                    <a:effectLst/>
                    <a:ea typeface="楷体"/>
                    <a:cs typeface="Times New Roman"/>
                  </a:rPr>
                  <a:t>s</a:t>
                </a:r>
                <a:r>
                  <a:rPr lang="zh-CN" altLang="zh-CN" sz="1800" dirty="0" smtClean="0">
                    <a:effectLst/>
                    <a:ea typeface="楷体"/>
                    <a:cs typeface="Times New Roman"/>
                  </a:rPr>
                  <a:t>看成</a:t>
                </a:r>
                <a:r>
                  <a:rPr lang="en-US" altLang="zh-CN" sz="1800" dirty="0" smtClean="0">
                    <a:effectLst/>
                    <a:ea typeface="楷体"/>
                    <a:cs typeface="Times New Roman"/>
                  </a:rPr>
                  <a:t>RL(s)</a:t>
                </a:r>
                <a:r>
                  <a:rPr lang="zh-CN" altLang="zh-CN" sz="1800" dirty="0" smtClean="0">
                    <a:effectLst/>
                    <a:ea typeface="楷体"/>
                    <a:cs typeface="Times New Roman"/>
                  </a:rPr>
                  <a:t>的初始状态，可以被</a:t>
                </a:r>
                <a:r>
                  <a:rPr lang="en-US" altLang="zh-CN" sz="1800" dirty="0" smtClean="0">
                    <a:effectLst/>
                    <a:ea typeface="楷体"/>
                    <a:cs typeface="Times New Roman"/>
                  </a:rPr>
                  <a:t>RL(s)</a:t>
                </a:r>
                <a:r>
                  <a:rPr lang="zh-CN" altLang="zh-CN" sz="1800" dirty="0" smtClean="0">
                    <a:effectLst/>
                    <a:ea typeface="楷体"/>
                    <a:cs typeface="Times New Roman"/>
                  </a:rPr>
                  <a:t>接受的语言</a:t>
                </a:r>
                <a:r>
                  <a:rPr lang="en-US" altLang="zh-CN" sz="1800" dirty="0" smtClean="0">
                    <a:effectLst/>
                    <a:ea typeface="楷体"/>
                    <a:cs typeface="Times New Roman"/>
                  </a:rPr>
                  <a:t>(</a:t>
                </a:r>
                <a:r>
                  <a:rPr lang="zh-CN" altLang="zh-CN" sz="1800" dirty="0" smtClean="0">
                    <a:effectLst/>
                    <a:ea typeface="楷体"/>
                    <a:cs typeface="Times New Roman"/>
                  </a:rPr>
                  <a:t>字符串集合</a:t>
                </a:r>
                <a:r>
                  <a:rPr lang="en-US" altLang="zh-CN" sz="1800" dirty="0" smtClean="0">
                    <a:effectLst/>
                    <a:ea typeface="楷体"/>
                    <a:cs typeface="Times New Roman"/>
                  </a:rPr>
                  <a:t>)</a:t>
                </a:r>
                <a:r>
                  <a:rPr lang="zh-CN" altLang="zh-CN" sz="1800" dirty="0" smtClean="0">
                    <a:effectLst/>
                    <a:ea typeface="楷体"/>
                    <a:cs typeface="Times New Roman"/>
                  </a:rPr>
                  <a:t>，称为自动机</a:t>
                </a:r>
                <a:r>
                  <a:rPr lang="en-US" altLang="zh-CN" sz="1800" dirty="0" smtClean="0">
                    <a:effectLst/>
                    <a:ea typeface="楷体"/>
                    <a:cs typeface="Times New Roman"/>
                  </a:rPr>
                  <a:t>A</a:t>
                </a:r>
                <a:r>
                  <a:rPr lang="zh-CN" altLang="zh-CN" sz="1800" dirty="0" smtClean="0">
                    <a:effectLst/>
                    <a:ea typeface="楷体"/>
                    <a:cs typeface="Times New Roman"/>
                  </a:rPr>
                  <a:t>的状态</a:t>
                </a:r>
                <a:r>
                  <a:rPr lang="en-US" altLang="zh-CN" sz="1800" dirty="0" smtClean="0">
                    <a:effectLst/>
                    <a:ea typeface="楷体"/>
                    <a:cs typeface="Times New Roman"/>
                  </a:rPr>
                  <a:t>s</a:t>
                </a:r>
                <a:r>
                  <a:rPr lang="zh-CN" altLang="zh-CN" sz="1800" dirty="0" smtClean="0">
                    <a:effectLst/>
                    <a:ea typeface="楷体"/>
                    <a:cs typeface="Times New Roman"/>
                  </a:rPr>
                  <a:t>的右语言</a:t>
                </a:r>
                <a:endParaRPr lang="en-US" altLang="zh-CN" sz="1800" dirty="0" smtClean="0">
                  <a:effectLst/>
                  <a:ea typeface="楷体"/>
                  <a:cs typeface="Times New Roman"/>
                </a:endParaRPr>
              </a:p>
              <a:p>
                <a:r>
                  <a:rPr lang="zh-CN" altLang="zh-CN" b="1" dirty="0">
                    <a:cs typeface="Times New Roman"/>
                  </a:rPr>
                  <a:t>右语言等价</a:t>
                </a:r>
                <a:r>
                  <a:rPr lang="zh-CN" altLang="zh-CN" dirty="0">
                    <a:cs typeface="Times New Roman"/>
                  </a:rPr>
                  <a:t>：</a:t>
                </a:r>
                <a:r>
                  <a:rPr lang="zh-CN" altLang="zh-CN" sz="1800" dirty="0" smtClean="0">
                    <a:effectLst/>
                    <a:ea typeface="楷体"/>
                    <a:cs typeface="Times New Roman"/>
                  </a:rPr>
                  <a:t>对于自动机</a:t>
                </a:r>
                <a:r>
                  <a:rPr lang="en-US" altLang="zh-CN" sz="1800" dirty="0" smtClean="0">
                    <a:effectLst/>
                    <a:ea typeface="楷体"/>
                    <a:cs typeface="Times New Roman"/>
                  </a:rPr>
                  <a:t>A</a:t>
                </a:r>
                <a:r>
                  <a:rPr lang="zh-CN" altLang="zh-CN" sz="1800" dirty="0" smtClean="0">
                    <a:effectLst/>
                    <a:ea typeface="楷体"/>
                    <a:cs typeface="Times New Roman"/>
                  </a:rPr>
                  <a:t>的任意两个状态</a:t>
                </a:r>
                <a:r>
                  <a:rPr lang="en-US" altLang="zh-CN" sz="1800" dirty="0" err="1" smtClean="0">
                    <a:effectLst/>
                    <a:ea typeface="楷体"/>
                    <a:cs typeface="Times New Roman"/>
                  </a:rPr>
                  <a:t>p,q</a:t>
                </a:r>
                <a:r>
                  <a:rPr lang="zh-CN" altLang="zh-CN" sz="1800" dirty="0" smtClean="0">
                    <a:effectLst/>
                    <a:ea typeface="楷体"/>
                    <a:cs typeface="Times New Roman"/>
                  </a:rPr>
                  <a:t>，如果</a:t>
                </a:r>
                <a:r>
                  <a:rPr lang="en-US" altLang="zh-CN" sz="1800" dirty="0" smtClean="0">
                    <a:effectLst/>
                    <a:ea typeface="楷体"/>
                    <a:cs typeface="Times New Roman"/>
                  </a:rPr>
                  <a:t>RL(p)==RL(q)</a:t>
                </a:r>
                <a:r>
                  <a:rPr lang="zh-CN" altLang="zh-CN" sz="1800" dirty="0" smtClean="0">
                    <a:effectLst/>
                    <a:ea typeface="楷体"/>
                    <a:cs typeface="Times New Roman"/>
                  </a:rPr>
                  <a:t>，则称状态</a:t>
                </a:r>
                <a:r>
                  <a:rPr lang="en-US" altLang="zh-CN" sz="1800" dirty="0" smtClean="0">
                    <a:effectLst/>
                    <a:ea typeface="楷体"/>
                    <a:cs typeface="Times New Roman"/>
                  </a:rPr>
                  <a:t>p</a:t>
                </a:r>
                <a:r>
                  <a:rPr lang="zh-CN" altLang="zh-CN" sz="1800" dirty="0" smtClean="0">
                    <a:effectLst/>
                    <a:ea typeface="楷体"/>
                    <a:cs typeface="Times New Roman"/>
                  </a:rPr>
                  <a:t>与</a:t>
                </a:r>
                <a:r>
                  <a:rPr lang="en-US" altLang="zh-CN" sz="1800" dirty="0" smtClean="0">
                    <a:effectLst/>
                    <a:ea typeface="楷体"/>
                    <a:cs typeface="Times New Roman"/>
                  </a:rPr>
                  <a:t>q</a:t>
                </a:r>
                <a:r>
                  <a:rPr lang="zh-CN" altLang="zh-CN" sz="1800" dirty="0" smtClean="0">
                    <a:effectLst/>
                    <a:ea typeface="楷体"/>
                    <a:cs typeface="Times New Roman"/>
                  </a:rPr>
                  <a:t>是右语言等价的</a:t>
                </a:r>
                <a:r>
                  <a:rPr lang="en-US" altLang="zh-CN" sz="1800" dirty="0" smtClean="0">
                    <a:ea typeface="楷体"/>
                    <a:cs typeface="Times New Roman"/>
                  </a:rPr>
                  <a:t>(</a:t>
                </a:r>
                <a:r>
                  <a:rPr lang="zh-CN" altLang="en-US" sz="1800" dirty="0" smtClean="0">
                    <a:ea typeface="楷体"/>
                    <a:cs typeface="Times New Roman"/>
                  </a:rPr>
                  <a:t>右语言等价可以认为是</a:t>
                </a:r>
                <a:r>
                  <a:rPr lang="en-US" altLang="zh-CN" sz="1800" dirty="0" err="1" smtClean="0"/>
                  <a:t>Myhill</a:t>
                </a:r>
                <a:r>
                  <a:rPr lang="en-US" altLang="zh-CN" sz="1800" dirty="0" smtClean="0"/>
                  <a:t>–</a:t>
                </a:r>
                <a:r>
                  <a:rPr lang="en-US" altLang="zh-CN" sz="1800" dirty="0" err="1" smtClean="0"/>
                  <a:t>Nerode</a:t>
                </a:r>
                <a:r>
                  <a:rPr lang="zh-CN" altLang="en-US" sz="1800" dirty="0" smtClean="0"/>
                  <a:t>等价的一个推论</a:t>
                </a:r>
                <a:r>
                  <a:rPr lang="en-US" altLang="zh-CN" sz="1800" dirty="0" smtClean="0">
                    <a:ea typeface="楷体"/>
                    <a:cs typeface="Times New Roman"/>
                  </a:rPr>
                  <a:t>)</a:t>
                </a:r>
                <a:endParaRPr lang="en-US" altLang="zh-CN" sz="1800" dirty="0" smtClean="0">
                  <a:effectLst/>
                  <a:ea typeface="楷体"/>
                  <a:cs typeface="Times New Roman"/>
                </a:endParaRPr>
              </a:p>
              <a:p>
                <a:r>
                  <a:rPr lang="zh-CN" altLang="zh-CN" b="1" dirty="0"/>
                  <a:t>右语言</a:t>
                </a:r>
                <a:r>
                  <a:rPr lang="zh-CN" altLang="zh-CN" b="1" dirty="0" smtClean="0"/>
                  <a:t>等价是</a:t>
                </a:r>
                <a:r>
                  <a:rPr lang="zh-CN" altLang="zh-CN" b="1" dirty="0"/>
                  <a:t>递归</a:t>
                </a:r>
                <a:r>
                  <a:rPr lang="zh-CN" altLang="zh-CN" b="1" dirty="0" smtClean="0"/>
                  <a:t>的</a:t>
                </a:r>
                <a:endParaRPr lang="en-US" altLang="zh-CN" b="1" dirty="0"/>
              </a:p>
              <a:p>
                <a:pPr lvl="1">
                  <a:spcAft>
                    <a:spcPts val="600"/>
                  </a:spcAft>
                </a:pPr>
                <a:r>
                  <a:rPr lang="zh-CN" altLang="zh-CN" sz="2000" dirty="0">
                    <a:ea typeface="楷体"/>
                    <a:cs typeface="Times New Roman"/>
                  </a:rPr>
                  <a:t>如果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/>
                        <a:ea typeface="楷体"/>
                        <a:cs typeface="Times New Roman"/>
                      </a:rPr>
                      <m:t>RL</m:t>
                    </m:r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楷体"/>
                            <a:cs typeface="Times New Roman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/>
                            <a:ea typeface="楷体"/>
                            <a:cs typeface="Times New Roman"/>
                          </a:rPr>
                          <m:t>p</m:t>
                        </m:r>
                      </m:e>
                    </m:d>
                    <m:r>
                      <a:rPr lang="en-US" altLang="zh-CN" sz="2000">
                        <a:latin typeface="Cambria Math"/>
                        <a:ea typeface="楷体"/>
                        <a:cs typeface="Times New Roman"/>
                      </a:rPr>
                      <m:t>==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/>
                        <a:ea typeface="楷体"/>
                        <a:cs typeface="Times New Roman"/>
                      </a:rPr>
                      <m:t>RL</m:t>
                    </m:r>
                    <m:r>
                      <a:rPr lang="en-US" altLang="zh-CN" sz="2000">
                        <a:latin typeface="Cambria Math"/>
                        <a:ea typeface="楷体"/>
                        <a:cs typeface="Times New Roman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/>
                        <a:ea typeface="楷体"/>
                        <a:cs typeface="Times New Roman"/>
                      </a:rPr>
                      <m:t>q</m:t>
                    </m:r>
                    <m:r>
                      <a:rPr lang="en-US" altLang="zh-CN" sz="2000">
                        <a:latin typeface="Cambria Math"/>
                        <a:ea typeface="楷体"/>
                        <a:cs typeface="Times New Roman"/>
                      </a:rPr>
                      <m:t>)</m:t>
                    </m:r>
                  </m:oMath>
                </a14:m>
                <a:r>
                  <a:rPr lang="zh-CN" altLang="zh-CN" sz="2000" dirty="0">
                    <a:ea typeface="楷体"/>
                    <a:cs typeface="Times New Roman"/>
                  </a:rPr>
                  <a:t>，则对于任意的字母</a:t>
                </a:r>
                <a:r>
                  <a:rPr lang="en-US" altLang="zh-CN" sz="2000" dirty="0">
                    <a:ea typeface="楷体"/>
                    <a:cs typeface="Times New Roman"/>
                  </a:rPr>
                  <a:t>c </a:t>
                </a:r>
                <a:r>
                  <a:rPr lang="en-US" altLang="zh-CN" sz="2000" dirty="0">
                    <a:ea typeface="楷体"/>
                    <a:cs typeface="Times New Roman"/>
                    <a:sym typeface="Wingdings" pitchFamily="2" charset="2"/>
                  </a:rPr>
                  <a:t></a:t>
                </a:r>
                <a:br>
                  <a:rPr lang="en-US" altLang="zh-CN" sz="2000" dirty="0">
                    <a:ea typeface="楷体"/>
                    <a:cs typeface="Times New Roman"/>
                    <a:sym typeface="Wingdings" pitchFamily="2" charset="2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/>
                        <a:ea typeface="楷体"/>
                        <a:cs typeface="Times New Roman"/>
                      </a:rPr>
                      <m:t>RL</m:t>
                    </m:r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楷体"/>
                            <a:cs typeface="Times New Roman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/>
                            <a:ea typeface="楷体"/>
                            <a:cs typeface="Times New Roman"/>
                          </a:rPr>
                          <m:t>δ</m:t>
                        </m:r>
                        <m:d>
                          <m:d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  <a:ea typeface="楷体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/>
                                <a:ea typeface="楷体"/>
                                <a:cs typeface="Times New Roman"/>
                              </a:rPr>
                              <m:t>p</m:t>
                            </m:r>
                            <m:r>
                              <a:rPr lang="en-US" altLang="zh-CN" sz="2000">
                                <a:latin typeface="Cambria Math"/>
                                <a:ea typeface="楷体"/>
                                <a:cs typeface="Times New Roman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/>
                                <a:ea typeface="楷体"/>
                                <a:cs typeface="Times New Roman"/>
                              </a:rPr>
                              <m:t>c</m:t>
                            </m:r>
                          </m:e>
                        </m:d>
                      </m:e>
                    </m:d>
                    <m:r>
                      <a:rPr lang="en-US" altLang="zh-CN" sz="2000">
                        <a:latin typeface="Cambria Math"/>
                        <a:ea typeface="楷体"/>
                        <a:cs typeface="Times New Roman"/>
                      </a:rPr>
                      <m:t>==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/>
                        <a:ea typeface="楷体"/>
                        <a:cs typeface="Times New Roman"/>
                      </a:rPr>
                      <m:t>RL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楷体"/>
                            <a:cs typeface="Times New Roman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/>
                            <a:ea typeface="楷体"/>
                            <a:cs typeface="Times New Roman"/>
                          </a:rPr>
                          <m:t>δ</m:t>
                        </m:r>
                        <m:d>
                          <m:d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  <a:ea typeface="楷体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/>
                                <a:ea typeface="楷体"/>
                                <a:cs typeface="Times New Roman"/>
                              </a:rPr>
                              <m:t>q</m:t>
                            </m:r>
                            <m:r>
                              <a:rPr lang="en-US" altLang="zh-CN" sz="2000">
                                <a:latin typeface="Cambria Math"/>
                                <a:ea typeface="楷体"/>
                                <a:cs typeface="Times New Roman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/>
                                <a:ea typeface="楷体"/>
                                <a:cs typeface="Times New Roman"/>
                              </a:rPr>
                              <m:t>c</m:t>
                            </m:r>
                          </m:e>
                        </m:d>
                      </m:e>
                    </m:d>
                  </m:oMath>
                </a14:m>
                <a:endParaRPr lang="en-US" altLang="zh-CN" sz="2000" dirty="0">
                  <a:ea typeface="楷体"/>
                  <a:cs typeface="Times New Roman"/>
                </a:endParaRPr>
              </a:p>
              <a:p>
                <a:pPr lvl="1">
                  <a:spcAft>
                    <a:spcPts val="600"/>
                  </a:spcAft>
                </a:pPr>
                <a:r>
                  <a:rPr lang="zh-CN" altLang="zh-CN" sz="2000" dirty="0" smtClean="0">
                    <a:solidFill>
                      <a:srgbClr val="C00000"/>
                    </a:solidFill>
                    <a:ea typeface="楷体"/>
                    <a:cs typeface="Times New Roman"/>
                  </a:rPr>
                  <a:t>如果</a:t>
                </a:r>
                <a:r>
                  <a:rPr lang="zh-CN" altLang="zh-CN" sz="2000" dirty="0">
                    <a:solidFill>
                      <a:srgbClr val="C00000"/>
                    </a:solidFill>
                    <a:ea typeface="楷体"/>
                    <a:cs typeface="Times New Roman"/>
                  </a:rPr>
                  <a:t>对于任意</a:t>
                </a:r>
                <a:r>
                  <a:rPr lang="zh-CN" altLang="zh-CN" sz="2000" dirty="0" smtClean="0">
                    <a:solidFill>
                      <a:srgbClr val="C00000"/>
                    </a:solidFill>
                    <a:ea typeface="楷体"/>
                    <a:cs typeface="Times New Roman"/>
                  </a:rPr>
                  <a:t>的</a:t>
                </a:r>
                <a:r>
                  <a:rPr lang="zh-CN" altLang="en-US" sz="2000" dirty="0">
                    <a:solidFill>
                      <a:srgbClr val="C00000"/>
                    </a:solidFill>
                    <a:ea typeface="楷体"/>
                    <a:cs typeface="Times New Roman"/>
                  </a:rPr>
                  <a:t>字母</a:t>
                </a:r>
                <a:r>
                  <a:rPr lang="en-US" altLang="zh-CN" sz="2000" dirty="0" smtClean="0">
                    <a:solidFill>
                      <a:srgbClr val="C00000"/>
                    </a:solidFill>
                    <a:ea typeface="楷体"/>
                    <a:cs typeface="Times New Roman"/>
                  </a:rPr>
                  <a:t> c</a:t>
                </a:r>
                <a:r>
                  <a:rPr lang="zh-CN" altLang="zh-CN" sz="2000" dirty="0">
                    <a:solidFill>
                      <a:srgbClr val="C00000"/>
                    </a:solidFill>
                    <a:ea typeface="楷体"/>
                    <a:cs typeface="Times New Roman"/>
                  </a:rPr>
                  <a:t>，都有</a:t>
                </a:r>
                <a:r>
                  <a:rPr lang="en-US" altLang="zh-CN" sz="2000" dirty="0" smtClean="0">
                    <a:solidFill>
                      <a:srgbClr val="C00000"/>
                    </a:solidFill>
                    <a:ea typeface="楷体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solidFill>
                          <a:srgbClr val="C00000"/>
                        </a:solidFill>
                        <a:latin typeface="Cambria Math"/>
                        <a:ea typeface="楷体"/>
                        <a:cs typeface="Times New Roman"/>
                      </a:rPr>
                      <m:t>RL</m:t>
                    </m:r>
                    <m:d>
                      <m:dPr>
                        <m:ctrlPr>
                          <a:rPr lang="zh-CN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/>
                            <a:cs typeface="Times New Roman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C00000"/>
                            </a:solidFill>
                            <a:latin typeface="Cambria Math"/>
                            <a:ea typeface="楷体"/>
                            <a:cs typeface="Times New Roman"/>
                          </a:rPr>
                          <m:t>δ</m:t>
                        </m:r>
                        <m:d>
                          <m:dPr>
                            <m:ctrlPr>
                              <a:rPr lang="zh-CN" altLang="zh-CN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solidFill>
                                  <a:srgbClr val="C00000"/>
                                </a:solidFill>
                                <a:latin typeface="Cambria Math"/>
                                <a:ea typeface="楷体"/>
                                <a:cs typeface="Times New Roman"/>
                              </a:rPr>
                              <m:t>p</m:t>
                            </m:r>
                            <m:r>
                              <a:rPr lang="en-US" altLang="zh-CN" sz="2000">
                                <a:solidFill>
                                  <a:srgbClr val="C00000"/>
                                </a:solidFill>
                                <a:latin typeface="Cambria Math"/>
                                <a:ea typeface="楷体"/>
                                <a:cs typeface="Times New Roman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altLang="zh-CN" sz="2000">
                                <a:solidFill>
                                  <a:srgbClr val="C00000"/>
                                </a:solidFill>
                                <a:latin typeface="Cambria Math"/>
                                <a:ea typeface="楷体"/>
                                <a:cs typeface="Times New Roman"/>
                              </a:rPr>
                              <m:t>c</m:t>
                            </m:r>
                          </m:e>
                        </m:d>
                      </m:e>
                    </m:d>
                    <m:r>
                      <a:rPr lang="en-US" altLang="zh-CN" sz="2000">
                        <a:solidFill>
                          <a:srgbClr val="C00000"/>
                        </a:solidFill>
                        <a:latin typeface="Cambria Math"/>
                        <a:ea typeface="楷体"/>
                        <a:cs typeface="Times New Roman"/>
                      </a:rPr>
                      <m:t>==</m:t>
                    </m:r>
                    <m:r>
                      <m:rPr>
                        <m:sty m:val="p"/>
                      </m:rPr>
                      <a:rPr lang="en-US" altLang="zh-CN" sz="2000">
                        <a:solidFill>
                          <a:srgbClr val="C00000"/>
                        </a:solidFill>
                        <a:latin typeface="Cambria Math"/>
                        <a:ea typeface="楷体"/>
                        <a:cs typeface="Times New Roman"/>
                      </a:rPr>
                      <m:t>RL</m:t>
                    </m:r>
                    <m:r>
                      <a:rPr lang="en-US" altLang="zh-CN" sz="2000">
                        <a:solidFill>
                          <a:srgbClr val="C00000"/>
                        </a:solidFill>
                        <a:latin typeface="Cambria Math"/>
                        <a:ea typeface="楷体"/>
                        <a:cs typeface="Times New Roman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000">
                        <a:solidFill>
                          <a:srgbClr val="C00000"/>
                        </a:solidFill>
                        <a:latin typeface="Cambria Math"/>
                        <a:ea typeface="楷体"/>
                        <a:cs typeface="Times New Roman"/>
                      </a:rPr>
                      <m:t>δ</m:t>
                    </m:r>
                    <m:d>
                      <m:dPr>
                        <m:ctrlPr>
                          <a:rPr lang="zh-CN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/>
                            <a:cs typeface="Times New Roman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C00000"/>
                            </a:solidFill>
                            <a:latin typeface="Cambria Math"/>
                            <a:ea typeface="楷体"/>
                            <a:cs typeface="Times New Roman"/>
                          </a:rPr>
                          <m:t>q</m:t>
                        </m:r>
                        <m:r>
                          <a:rPr lang="en-US" altLang="zh-CN" sz="2000">
                            <a:solidFill>
                              <a:srgbClr val="C00000"/>
                            </a:solidFill>
                            <a:latin typeface="Cambria Math"/>
                            <a:ea typeface="楷体"/>
                            <a:cs typeface="Times New Roman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C00000"/>
                            </a:solidFill>
                            <a:latin typeface="Cambria Math"/>
                            <a:ea typeface="楷体"/>
                            <a:cs typeface="Times New Roman"/>
                          </a:rPr>
                          <m:t>c</m:t>
                        </m:r>
                      </m:e>
                    </m:d>
                    <m:r>
                      <a:rPr lang="en-US" altLang="zh-CN" sz="2000">
                        <a:solidFill>
                          <a:srgbClr val="C00000"/>
                        </a:solidFill>
                        <a:latin typeface="Cambria Math"/>
                        <a:ea typeface="楷体"/>
                        <a:cs typeface="Times New Roman"/>
                      </a:rPr>
                      <m:t>)</m:t>
                    </m:r>
                  </m:oMath>
                </a14:m>
                <a:r>
                  <a:rPr lang="zh-CN" altLang="en-US" sz="2000" dirty="0" smtClean="0">
                    <a:solidFill>
                      <a:srgbClr val="C00000"/>
                    </a:solidFill>
                    <a:ea typeface="楷体"/>
                    <a:cs typeface="Times New Roman"/>
                  </a:rPr>
                  <a:t>，</a:t>
                </a:r>
                <a:r>
                  <a:rPr lang="zh-CN" altLang="zh-CN" sz="2000" dirty="0">
                    <a:solidFill>
                      <a:srgbClr val="C00000"/>
                    </a:solidFill>
                    <a:ea typeface="楷体"/>
                    <a:cs typeface="Times New Roman"/>
                  </a:rPr>
                  <a:t>则：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solidFill>
                          <a:srgbClr val="C00000"/>
                        </a:solidFill>
                        <a:latin typeface="Cambria Math"/>
                        <a:ea typeface="楷体"/>
                        <a:cs typeface="Times New Roman"/>
                      </a:rPr>
                      <m:t>RL</m:t>
                    </m:r>
                    <m:d>
                      <m:dPr>
                        <m:ctrlPr>
                          <a:rPr lang="zh-CN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/>
                            <a:cs typeface="Times New Roman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C00000"/>
                            </a:solidFill>
                            <a:latin typeface="Cambria Math"/>
                            <a:ea typeface="楷体"/>
                            <a:cs typeface="Times New Roman"/>
                          </a:rPr>
                          <m:t>p</m:t>
                        </m:r>
                      </m:e>
                    </m:d>
                    <m:r>
                      <a:rPr lang="en-US" altLang="zh-CN" sz="2000">
                        <a:solidFill>
                          <a:srgbClr val="C00000"/>
                        </a:solidFill>
                        <a:latin typeface="Cambria Math"/>
                        <a:ea typeface="楷体"/>
                        <a:cs typeface="Times New Roman"/>
                      </a:rPr>
                      <m:t>==</m:t>
                    </m:r>
                    <m:r>
                      <m:rPr>
                        <m:sty m:val="p"/>
                      </m:rPr>
                      <a:rPr lang="en-US" altLang="zh-CN" sz="2000">
                        <a:solidFill>
                          <a:srgbClr val="C00000"/>
                        </a:solidFill>
                        <a:latin typeface="Cambria Math"/>
                        <a:ea typeface="楷体"/>
                        <a:cs typeface="Times New Roman"/>
                      </a:rPr>
                      <m:t>RL</m:t>
                    </m:r>
                    <m:r>
                      <a:rPr lang="en-US" altLang="zh-CN" sz="2000">
                        <a:solidFill>
                          <a:srgbClr val="C00000"/>
                        </a:solidFill>
                        <a:latin typeface="Cambria Math"/>
                        <a:ea typeface="楷体"/>
                        <a:cs typeface="Times New Roman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000">
                        <a:solidFill>
                          <a:srgbClr val="C00000"/>
                        </a:solidFill>
                        <a:latin typeface="Cambria Math"/>
                        <a:ea typeface="楷体"/>
                        <a:cs typeface="Times New Roman"/>
                      </a:rPr>
                      <m:t>q</m:t>
                    </m:r>
                    <m:r>
                      <a:rPr lang="en-US" altLang="zh-CN" sz="2000">
                        <a:solidFill>
                          <a:srgbClr val="C00000"/>
                        </a:solidFill>
                        <a:latin typeface="Cambria Math"/>
                        <a:ea typeface="楷体"/>
                        <a:cs typeface="Times New Roman"/>
                      </a:rPr>
                      <m:t>)</m:t>
                    </m:r>
                  </m:oMath>
                </a14:m>
                <a:endParaRPr lang="zh-CN" altLang="zh-CN" sz="2000" dirty="0">
                  <a:solidFill>
                    <a:srgbClr val="C00000"/>
                  </a:solidFill>
                  <a:ea typeface="楷体"/>
                  <a:cs typeface="Times New Roman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0">
                <a:blip r:embed="rId2"/>
                <a:stretch>
                  <a:fillRect l="-222" t="-1786" r="-32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050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ADFA</a:t>
            </a:r>
            <a:r>
              <a:rPr lang="zh-CN" altLang="en-US" dirty="0"/>
              <a:t>最小</a:t>
            </a:r>
            <a:r>
              <a:rPr lang="zh-CN" altLang="en-US" dirty="0" smtClean="0"/>
              <a:t>化</a:t>
            </a:r>
            <a:r>
              <a:rPr lang="zh-CN" altLang="en-US" dirty="0" smtClean="0">
                <a:solidFill>
                  <a:schemeClr val="tx1"/>
                </a:solidFill>
              </a:rPr>
              <a:t>算法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状态等价的计算</a:t>
            </a:r>
            <a:r>
              <a:rPr lang="zh-CN" altLang="en-US" dirty="0" smtClean="0"/>
              <a:t>：</a:t>
            </a:r>
            <a:r>
              <a:rPr lang="en-US" altLang="zh-CN" dirty="0" smtClean="0"/>
              <a:t>State Register</a:t>
            </a:r>
            <a:endParaRPr lang="en-US" altLang="zh-CN" dirty="0"/>
          </a:p>
          <a:p>
            <a:pPr lvl="1"/>
            <a:r>
              <a:rPr lang="zh-CN" altLang="en-US" sz="1900" dirty="0"/>
              <a:t>按右语言等价的定义，实现一个 </a:t>
            </a:r>
            <a:r>
              <a:rPr lang="en-US" altLang="zh-CN" sz="1900" dirty="0" smtClean="0"/>
              <a:t>map&lt;</a:t>
            </a:r>
            <a:r>
              <a:rPr lang="en-US" altLang="zh-CN" sz="1900" dirty="0" err="1" smtClean="0"/>
              <a:t>IsFinal+TargetSet</a:t>
            </a:r>
            <a:r>
              <a:rPr lang="en-US" altLang="zh-CN" sz="1900" dirty="0"/>
              <a:t>, </a:t>
            </a:r>
            <a:r>
              <a:rPr lang="en-US" altLang="zh-CN" sz="1900" dirty="0" err="1" smtClean="0"/>
              <a:t>StateID</a:t>
            </a:r>
            <a:r>
              <a:rPr lang="en-US" altLang="zh-CN" sz="1900" dirty="0" smtClean="0"/>
              <a:t>&gt;</a:t>
            </a:r>
          </a:p>
          <a:p>
            <a:pPr lvl="1"/>
            <a:r>
              <a:rPr lang="en-US" altLang="zh-CN" sz="1900" dirty="0" err="1" smtClean="0"/>
              <a:t>TargetSet</a:t>
            </a:r>
            <a:r>
              <a:rPr lang="en-US" altLang="zh-CN" sz="1900" dirty="0" smtClean="0"/>
              <a:t> </a:t>
            </a:r>
            <a:r>
              <a:rPr lang="zh-CN" altLang="en-US" sz="1900" dirty="0"/>
              <a:t>是 </a:t>
            </a:r>
            <a:r>
              <a:rPr lang="en-US" altLang="zh-CN" sz="1900" dirty="0" err="1"/>
              <a:t>StateID</a:t>
            </a:r>
            <a:r>
              <a:rPr lang="en-US" altLang="zh-CN" sz="1900" dirty="0"/>
              <a:t> </a:t>
            </a:r>
            <a:r>
              <a:rPr lang="zh-CN" altLang="en-US" sz="1900" dirty="0"/>
              <a:t>标识的状态的转移：</a:t>
            </a:r>
            <a:r>
              <a:rPr lang="en-US" altLang="zh-CN" sz="1900" dirty="0" smtClean="0"/>
              <a:t>pair(</a:t>
            </a:r>
            <a:r>
              <a:rPr lang="en-US" altLang="zh-CN" sz="1900" dirty="0" err="1" smtClean="0"/>
              <a:t>Char,Target</a:t>
            </a:r>
            <a:r>
              <a:rPr lang="en-US" altLang="zh-CN" sz="1900" dirty="0"/>
              <a:t>) </a:t>
            </a:r>
            <a:r>
              <a:rPr lang="zh-CN" altLang="en-US" sz="1900" dirty="0" smtClean="0"/>
              <a:t>的有序集合</a:t>
            </a:r>
            <a:endParaRPr lang="en-US" altLang="zh-CN" sz="1900" dirty="0" smtClean="0"/>
          </a:p>
          <a:p>
            <a:r>
              <a:rPr lang="en-US" altLang="zh-CN" dirty="0" smtClean="0"/>
              <a:t>Online </a:t>
            </a:r>
            <a:r>
              <a:rPr lang="zh-CN" altLang="en-US" dirty="0" smtClean="0"/>
              <a:t>算法</a:t>
            </a:r>
            <a:endParaRPr lang="en-US" altLang="zh-CN" dirty="0"/>
          </a:p>
          <a:p>
            <a:pPr lvl="1"/>
            <a:r>
              <a:rPr lang="zh-CN" altLang="en-US" sz="1900" dirty="0" smtClean="0"/>
              <a:t>插入新</a:t>
            </a:r>
            <a:r>
              <a:rPr lang="zh-CN" altLang="en-US" sz="1900" dirty="0" smtClean="0"/>
              <a:t>字符串</a:t>
            </a:r>
            <a:r>
              <a:rPr lang="zh-CN" altLang="en-US" sz="1900" dirty="0" smtClean="0"/>
              <a:t>（可能需要复制路径），得到新状态，用</a:t>
            </a:r>
            <a:r>
              <a:rPr lang="zh-CN" altLang="en-US" sz="1900" dirty="0" smtClean="0">
                <a:solidFill>
                  <a:srgbClr val="C00000"/>
                </a:solidFill>
              </a:rPr>
              <a:t>新状态的属性</a:t>
            </a:r>
            <a:r>
              <a:rPr lang="zh-CN" altLang="en-US" sz="1900" dirty="0" smtClean="0"/>
              <a:t>作为</a:t>
            </a:r>
            <a:r>
              <a:rPr lang="en-US" altLang="zh-CN" sz="1900" dirty="0" smtClean="0"/>
              <a:t>Key</a:t>
            </a:r>
            <a:r>
              <a:rPr lang="zh-CN" altLang="en-US" sz="1900" dirty="0"/>
              <a:t>查找</a:t>
            </a:r>
            <a:r>
              <a:rPr lang="en-US" altLang="zh-CN" sz="1900" dirty="0"/>
              <a:t>map</a:t>
            </a:r>
            <a:r>
              <a:rPr lang="zh-CN" altLang="en-US" sz="1900" dirty="0"/>
              <a:t>，如果找到，则用找到的状态</a:t>
            </a:r>
            <a:r>
              <a:rPr lang="zh-CN" altLang="en-US" sz="1900" dirty="0" smtClean="0"/>
              <a:t>替换新状态</a:t>
            </a:r>
            <a:endParaRPr lang="en-US" altLang="zh-CN" sz="1900" dirty="0"/>
          </a:p>
          <a:p>
            <a:pPr lvl="1"/>
            <a:r>
              <a:rPr lang="zh-CN" altLang="en-US" sz="1900" dirty="0"/>
              <a:t>替换时，使用深度优先，后序遍历（从深往浅</a:t>
            </a:r>
            <a:r>
              <a:rPr lang="zh-CN" altLang="en-US" sz="1900" dirty="0" smtClean="0"/>
              <a:t>）</a:t>
            </a:r>
            <a:endParaRPr lang="en-US" altLang="zh-CN" sz="1900" dirty="0" smtClean="0"/>
          </a:p>
          <a:p>
            <a:r>
              <a:rPr lang="en-US" altLang="zh-CN" dirty="0" smtClean="0"/>
              <a:t>Offline </a:t>
            </a:r>
            <a:r>
              <a:rPr lang="zh-CN" altLang="en-US" dirty="0" smtClean="0"/>
              <a:t>算法</a:t>
            </a:r>
            <a:endParaRPr lang="en-US" altLang="zh-CN" dirty="0" smtClean="0"/>
          </a:p>
          <a:p>
            <a:pPr lvl="1"/>
            <a:r>
              <a:rPr lang="zh-CN" altLang="en-US" sz="1900" dirty="0" smtClean="0"/>
              <a:t>原 </a:t>
            </a:r>
            <a:r>
              <a:rPr lang="en-US" altLang="zh-CN" sz="1900" dirty="0" smtClean="0"/>
              <a:t>DFA </a:t>
            </a:r>
            <a:r>
              <a:rPr lang="zh-CN" altLang="en-US" sz="1900" dirty="0" smtClean="0"/>
              <a:t>到新</a:t>
            </a:r>
            <a:r>
              <a:rPr lang="en-US" altLang="zh-CN" sz="1900" dirty="0" smtClean="0"/>
              <a:t>(</a:t>
            </a:r>
            <a:r>
              <a:rPr lang="zh-CN" altLang="en-US" sz="1900" dirty="0" smtClean="0"/>
              <a:t>最小化的</a:t>
            </a:r>
            <a:r>
              <a:rPr lang="en-US" altLang="zh-CN" sz="1900" dirty="0" smtClean="0"/>
              <a:t>)DFA</a:t>
            </a:r>
            <a:r>
              <a:rPr lang="zh-CN" altLang="en-US" sz="1900" dirty="0" smtClean="0"/>
              <a:t>的状态映射</a:t>
            </a:r>
            <a:endParaRPr lang="en-US" altLang="zh-CN" sz="1900" dirty="0" smtClean="0"/>
          </a:p>
          <a:p>
            <a:pPr lvl="1"/>
            <a:r>
              <a:rPr lang="zh-CN" altLang="en-US" sz="1900" dirty="0" smtClean="0"/>
              <a:t>计算等价状态时使用映射后的状态</a:t>
            </a:r>
            <a:endParaRPr lang="en-US" altLang="zh-CN" sz="1900" dirty="0" smtClean="0"/>
          </a:p>
          <a:p>
            <a:pPr lvl="1"/>
            <a:r>
              <a:rPr lang="zh-CN" altLang="en-US" sz="1900" dirty="0" smtClean="0"/>
              <a:t>比 </a:t>
            </a:r>
            <a:r>
              <a:rPr lang="en-US" altLang="zh-CN" sz="1900" dirty="0" err="1" smtClean="0"/>
              <a:t>Hopcroft</a:t>
            </a:r>
            <a:r>
              <a:rPr lang="zh-CN" altLang="en-US" sz="1900" dirty="0" smtClean="0"/>
              <a:t>算法快得多（时空复杂度：</a:t>
            </a:r>
            <a:r>
              <a:rPr lang="en-US" altLang="zh-CN" sz="1900" dirty="0" smtClean="0"/>
              <a:t>O(n)</a:t>
            </a:r>
            <a:r>
              <a:rPr lang="zh-CN" altLang="en-US" sz="1900" dirty="0" smtClean="0"/>
              <a:t>）</a:t>
            </a:r>
            <a:endParaRPr lang="zh-CN" altLang="en-US" sz="1900" dirty="0"/>
          </a:p>
        </p:txBody>
      </p:sp>
    </p:spTree>
    <p:extLst>
      <p:ext uri="{BB962C8B-B14F-4D97-AF65-F5344CB8AC3E}">
        <p14:creationId xmlns:p14="http://schemas.microsoft.com/office/powerpoint/2010/main" val="17485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ADFA </a:t>
            </a:r>
            <a:r>
              <a:rPr lang="zh-CN" altLang="en-US" dirty="0" smtClean="0"/>
              <a:t>最小化</a:t>
            </a:r>
            <a:r>
              <a:rPr lang="zh-CN" altLang="en-US" dirty="0" smtClean="0">
                <a:solidFill>
                  <a:schemeClr val="tx1"/>
                </a:solidFill>
              </a:rPr>
              <a:t>算法：泛化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Online</a:t>
            </a:r>
            <a:r>
              <a:rPr lang="zh-CN" altLang="en-US" dirty="0" smtClean="0"/>
              <a:t>算法用于非 </a:t>
            </a:r>
            <a:r>
              <a:rPr lang="en-US" altLang="zh-CN" dirty="0" smtClean="0"/>
              <a:t>ADFA </a:t>
            </a:r>
            <a:r>
              <a:rPr lang="zh-CN" altLang="en-US" dirty="0" smtClean="0"/>
              <a:t>时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如果原</a:t>
            </a:r>
            <a:r>
              <a:rPr lang="en-US" altLang="zh-CN" dirty="0" smtClean="0"/>
              <a:t>DFA</a:t>
            </a:r>
            <a:r>
              <a:rPr lang="zh-CN" altLang="en-US" dirty="0" smtClean="0"/>
              <a:t>已是最小化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增加</a:t>
            </a:r>
            <a:r>
              <a:rPr lang="en-US" altLang="zh-CN" dirty="0" smtClean="0"/>
              <a:t>/</a:t>
            </a:r>
            <a:r>
              <a:rPr lang="zh-CN" altLang="en-US" dirty="0" smtClean="0"/>
              <a:t>删除一个串之后，仍然是最小化的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即使增加</a:t>
            </a:r>
            <a:r>
              <a:rPr lang="en-US" altLang="zh-CN" dirty="0" smtClean="0"/>
              <a:t>/</a:t>
            </a:r>
            <a:r>
              <a:rPr lang="zh-CN" altLang="en-US" dirty="0" smtClean="0"/>
              <a:t>删除的串会通过</a:t>
            </a:r>
            <a:r>
              <a:rPr lang="en-US" altLang="zh-CN" dirty="0" smtClean="0"/>
              <a:t>(path through)</a:t>
            </a:r>
            <a:r>
              <a:rPr lang="zh-CN" altLang="en-US" dirty="0" smtClean="0"/>
              <a:t>有环的子结构</a:t>
            </a:r>
            <a:endParaRPr lang="en-US" altLang="zh-CN" dirty="0" smtClean="0"/>
          </a:p>
          <a:p>
            <a:r>
              <a:rPr lang="en-US" altLang="zh-CN" dirty="0" smtClean="0"/>
              <a:t>Offline</a:t>
            </a:r>
            <a:r>
              <a:rPr lang="zh-CN" altLang="en-US" dirty="0" smtClean="0"/>
              <a:t>算法用于非 </a:t>
            </a:r>
            <a:r>
              <a:rPr lang="en-US" altLang="zh-CN" dirty="0" smtClean="0"/>
              <a:t>ADFA </a:t>
            </a:r>
            <a:r>
              <a:rPr lang="zh-CN" altLang="en-US" dirty="0" smtClean="0"/>
              <a:t>时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无法将有环的子结构最小化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无环的子结构仍然可以被最小化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按 </a:t>
            </a:r>
            <a:r>
              <a:rPr lang="en-US" altLang="zh-CN" dirty="0" smtClean="0"/>
              <a:t>graph-post-order-walk</a:t>
            </a:r>
            <a:r>
              <a:rPr lang="zh-CN" altLang="en-US" dirty="0" smtClean="0"/>
              <a:t>顺序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dirty="0" smtClean="0"/>
              <a:t>大纲</a:t>
            </a:r>
            <a:endParaRPr lang="zh-CN" altLang="en-US" sz="5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zh-CN" altLang="en-US" sz="4000" dirty="0" smtClean="0"/>
              <a:t>基本概念</a:t>
            </a:r>
            <a:endParaRPr lang="en-US" altLang="zh-CN" sz="4000" dirty="0" smtClean="0"/>
          </a:p>
          <a:p>
            <a:r>
              <a:rPr lang="en-US" altLang="zh-CN" sz="4000" dirty="0" smtClean="0"/>
              <a:t>DFA</a:t>
            </a:r>
            <a:r>
              <a:rPr lang="zh-CN" altLang="en-US" sz="4000" dirty="0" smtClean="0"/>
              <a:t> 最小化：概念</a:t>
            </a:r>
            <a:endParaRPr lang="en-US" altLang="zh-CN" sz="4000" dirty="0" smtClean="0"/>
          </a:p>
          <a:p>
            <a:r>
              <a:rPr lang="en-US" altLang="zh-CN" sz="4000" dirty="0"/>
              <a:t>DFA</a:t>
            </a:r>
            <a:r>
              <a:rPr lang="zh-CN" altLang="en-US" sz="4000" dirty="0"/>
              <a:t> 最小化</a:t>
            </a:r>
            <a:r>
              <a:rPr lang="zh-CN" altLang="en-US" sz="4000" dirty="0" smtClean="0"/>
              <a:t>：算法</a:t>
            </a:r>
            <a:endParaRPr lang="en-US" altLang="zh-CN" sz="4000" dirty="0" smtClean="0"/>
          </a:p>
          <a:p>
            <a:r>
              <a:rPr lang="en-US" altLang="zh-CN" sz="4000" dirty="0" smtClean="0"/>
              <a:t>AC </a:t>
            </a:r>
            <a:r>
              <a:rPr lang="zh-CN" altLang="en-US" sz="4000" dirty="0" smtClean="0"/>
              <a:t>自动机（多模匹配）</a:t>
            </a:r>
            <a:endParaRPr lang="en-US" altLang="zh-CN" sz="4000" dirty="0" smtClean="0"/>
          </a:p>
          <a:p>
            <a:r>
              <a:rPr lang="en-US" altLang="zh-CN" sz="4000" dirty="0" smtClean="0"/>
              <a:t>DFA </a:t>
            </a:r>
            <a:r>
              <a:rPr lang="zh-CN" altLang="en-US" sz="4000" dirty="0" smtClean="0"/>
              <a:t>的实现</a:t>
            </a:r>
            <a:endParaRPr lang="en-US" altLang="zh-CN" sz="4000" dirty="0" smtClean="0"/>
          </a:p>
          <a:p>
            <a:r>
              <a:rPr lang="en-US" altLang="zh-CN" sz="4000" dirty="0" smtClean="0"/>
              <a:t>API </a:t>
            </a:r>
            <a:r>
              <a:rPr lang="zh-CN" altLang="en-US" sz="4000" dirty="0" smtClean="0"/>
              <a:t>与</a:t>
            </a:r>
            <a:r>
              <a:rPr lang="zh-CN" altLang="en-US" sz="4000" dirty="0" smtClean="0"/>
              <a:t>工具箱</a:t>
            </a:r>
            <a:endParaRPr lang="en-US" altLang="zh-CN" sz="4000" dirty="0" smtClean="0"/>
          </a:p>
        </p:txBody>
      </p:sp>
    </p:spTree>
    <p:extLst>
      <p:ext uri="{BB962C8B-B14F-4D97-AF65-F5344CB8AC3E}">
        <p14:creationId xmlns:p14="http://schemas.microsoft.com/office/powerpoint/2010/main" val="50832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ADFA</a:t>
            </a:r>
            <a:r>
              <a:rPr lang="zh-CN" altLang="en-US" dirty="0" smtClean="0"/>
              <a:t> </a:t>
            </a:r>
            <a:r>
              <a:rPr lang="en-US" altLang="zh-CN" dirty="0" smtClean="0"/>
              <a:t>Online</a:t>
            </a:r>
            <a:r>
              <a:rPr lang="zh-CN" altLang="en-US" dirty="0" smtClean="0"/>
              <a:t>最小化：字典序的输入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一旦执行最小化，前面的自动机状态不会再变（深度优先，后序）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找出（当前串与上一个串的）公共前缀</a:t>
            </a:r>
            <a:r>
              <a:rPr lang="en-US" altLang="zh-CN" dirty="0" err="1" smtClean="0"/>
              <a:t>CommonPrefix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从上一个串尾至</a:t>
            </a:r>
            <a:r>
              <a:rPr lang="en-US" altLang="zh-CN" dirty="0" err="1" smtClean="0"/>
              <a:t>CommonPrefixLen</a:t>
            </a:r>
            <a:r>
              <a:rPr lang="zh-CN" altLang="en-US" dirty="0" smtClean="0"/>
              <a:t>执行状态合并（</a:t>
            </a:r>
            <a:r>
              <a:rPr lang="zh-CN" altLang="en-US" dirty="0" smtClean="0"/>
              <a:t>按</a:t>
            </a:r>
            <a:r>
              <a:rPr lang="zh-CN" altLang="en-US" dirty="0"/>
              <a:t> </a:t>
            </a:r>
            <a:r>
              <a:rPr lang="en-US" altLang="zh-CN" dirty="0" smtClean="0"/>
              <a:t>State Register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每次加入一个串，整个</a:t>
            </a:r>
            <a:r>
              <a:rPr lang="en-US" altLang="zh-CN" dirty="0" smtClean="0"/>
              <a:t>DFA</a:t>
            </a:r>
            <a:r>
              <a:rPr lang="zh-CN" altLang="en-US" dirty="0"/>
              <a:t>是</a:t>
            </a:r>
            <a:r>
              <a:rPr lang="zh-CN" altLang="en-US" b="1" dirty="0" smtClean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不完全</a:t>
            </a:r>
            <a:r>
              <a:rPr lang="zh-CN" altLang="en-US" dirty="0" smtClean="0"/>
              <a:t>最小化的，完成时需要执行一次最终的最小化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137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ADFA</a:t>
            </a:r>
            <a:r>
              <a:rPr lang="zh-CN" altLang="en-US" dirty="0" smtClean="0"/>
              <a:t>的最小化：任意顺序的输入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zh-CN" altLang="en-US" dirty="0" smtClean="0"/>
              <a:t>汇合状态（</a:t>
            </a:r>
            <a:r>
              <a:rPr lang="en-US" altLang="zh-CN" dirty="0" smtClean="0"/>
              <a:t>Confluence State</a:t>
            </a:r>
            <a:r>
              <a:rPr lang="zh-CN" altLang="en-US" dirty="0" smtClean="0"/>
              <a:t>）：有多个前驱状态的状态</a:t>
            </a:r>
            <a:endParaRPr lang="en-US" altLang="zh-CN" dirty="0" smtClean="0"/>
          </a:p>
          <a:p>
            <a:r>
              <a:rPr lang="zh-CN" altLang="en-US" dirty="0" smtClean="0"/>
              <a:t>需要克隆从汇合状态开始的路径</a:t>
            </a:r>
            <a:endParaRPr lang="en-US" altLang="zh-CN" dirty="0" smtClean="0"/>
          </a:p>
          <a:p>
            <a:r>
              <a:rPr lang="zh-CN" altLang="en-US" dirty="0" smtClean="0"/>
              <a:t>加入当前串之后，在当前串的路径上从后</a:t>
            </a:r>
            <a:r>
              <a:rPr lang="zh-CN" altLang="en-US" dirty="0"/>
              <a:t>往前</a:t>
            </a:r>
            <a:r>
              <a:rPr lang="zh-CN" altLang="en-US" dirty="0" smtClean="0"/>
              <a:t>执行最小化</a:t>
            </a:r>
            <a:endParaRPr lang="en-US" altLang="zh-CN" dirty="0" smtClean="0"/>
          </a:p>
          <a:p>
            <a:r>
              <a:rPr lang="zh-CN" altLang="en-US" dirty="0" smtClean="0"/>
              <a:t>每加入一个串，整个自动机是</a:t>
            </a:r>
            <a:r>
              <a:rPr lang="zh-CN" altLang="en-US" b="1" dirty="0" smtClean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完全</a:t>
            </a:r>
            <a:r>
              <a:rPr lang="zh-CN" altLang="en-US" dirty="0" smtClean="0"/>
              <a:t>最小化的</a:t>
            </a:r>
            <a:endParaRPr lang="en-US" altLang="zh-CN" dirty="0" smtClean="0"/>
          </a:p>
          <a:p>
            <a:r>
              <a:rPr lang="zh-CN" altLang="en-US" dirty="0" smtClean="0"/>
              <a:t>速度稍慢，内存用量稍大（比顺序输入）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935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DAWG:  ADFA</a:t>
            </a:r>
            <a:r>
              <a:rPr lang="zh-CN" altLang="en-US" dirty="0" smtClean="0"/>
              <a:t> </a:t>
            </a:r>
            <a:r>
              <a:rPr lang="en-US" altLang="zh-CN" dirty="0" smtClean="0"/>
              <a:t>+ </a:t>
            </a:r>
            <a:r>
              <a:rPr lang="zh-CN" altLang="en-US" dirty="0" smtClean="0"/>
              <a:t>字典</a:t>
            </a:r>
            <a:r>
              <a:rPr lang="zh-CN" altLang="en-US" dirty="0" smtClean="0"/>
              <a:t>序号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523925"/>
            <a:ext cx="8640960" cy="4641379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我们大多数情况下需要一个</a:t>
            </a:r>
            <a:r>
              <a:rPr lang="en-US" altLang="zh-CN" dirty="0" smtClean="0"/>
              <a:t>Map&lt;string, Data&gt;</a:t>
            </a:r>
          </a:p>
          <a:p>
            <a:pPr lvl="1"/>
            <a:r>
              <a:rPr lang="zh-CN" altLang="en-US" dirty="0" smtClean="0"/>
              <a:t>普通的</a:t>
            </a:r>
            <a:r>
              <a:rPr lang="en-US" altLang="zh-CN" dirty="0" smtClean="0"/>
              <a:t>ADFA</a:t>
            </a:r>
            <a:r>
              <a:rPr lang="zh-CN" altLang="en-US" dirty="0" smtClean="0"/>
              <a:t>只能表示 </a:t>
            </a:r>
            <a:r>
              <a:rPr lang="en-US" altLang="zh-CN" dirty="0" smtClean="0"/>
              <a:t>Set&lt;string&gt;</a:t>
            </a:r>
          </a:p>
          <a:p>
            <a:pPr>
              <a:spcBef>
                <a:spcPts val="3000"/>
              </a:spcBef>
            </a:pPr>
            <a:r>
              <a:rPr lang="en-US" altLang="zh-CN" dirty="0" smtClean="0"/>
              <a:t>DAWG (Directed Acyclic Word Graph)</a:t>
            </a:r>
          </a:p>
          <a:p>
            <a:pPr lvl="1"/>
            <a:r>
              <a:rPr lang="zh-CN" altLang="en-US" dirty="0"/>
              <a:t>可以</a:t>
            </a:r>
            <a:r>
              <a:rPr lang="zh-CN" altLang="en-US" dirty="0" smtClean="0"/>
              <a:t>从 </a:t>
            </a:r>
            <a:r>
              <a:rPr lang="en-US" altLang="zh-CN" dirty="0" smtClean="0"/>
              <a:t>ADFA </a:t>
            </a:r>
            <a:r>
              <a:rPr lang="zh-CN" altLang="en-US" dirty="0" smtClean="0"/>
              <a:t>中得到一个串在该 </a:t>
            </a:r>
            <a:r>
              <a:rPr lang="en-US" altLang="zh-CN" dirty="0" smtClean="0"/>
              <a:t>ADFA</a:t>
            </a:r>
            <a:r>
              <a:rPr lang="zh-CN" altLang="en-US" dirty="0" smtClean="0"/>
              <a:t>中的</a:t>
            </a:r>
            <a:r>
              <a:rPr lang="zh-CN" altLang="en-US" dirty="0" smtClean="0"/>
              <a:t>字典序</a:t>
            </a:r>
            <a:endParaRPr lang="en-US" altLang="zh-CN" dirty="0" smtClean="0"/>
          </a:p>
          <a:p>
            <a:pPr lvl="1"/>
            <a:r>
              <a:rPr lang="zh-CN" altLang="en-US" dirty="0"/>
              <a:t>可以从字典序反</a:t>
            </a:r>
            <a:r>
              <a:rPr lang="zh-CN" altLang="en-US" dirty="0" smtClean="0"/>
              <a:t>推</a:t>
            </a:r>
            <a:r>
              <a:rPr lang="en-US" altLang="zh-CN" dirty="0" smtClean="0"/>
              <a:t>(</a:t>
            </a:r>
            <a:r>
              <a:rPr lang="zh-CN" altLang="en-US" dirty="0" smtClean="0"/>
              <a:t>还原</a:t>
            </a:r>
            <a:r>
              <a:rPr lang="en-US" altLang="zh-CN" dirty="0" smtClean="0"/>
              <a:t>)</a:t>
            </a:r>
            <a:r>
              <a:rPr lang="zh-CN" altLang="en-US" dirty="0" smtClean="0"/>
              <a:t>出</a:t>
            </a:r>
            <a:r>
              <a:rPr lang="en-US" altLang="zh-CN" dirty="0"/>
              <a:t>ADFA</a:t>
            </a:r>
            <a:r>
              <a:rPr lang="zh-CN" altLang="en-US" dirty="0"/>
              <a:t>中的一个</a:t>
            </a:r>
            <a:r>
              <a:rPr lang="zh-CN" altLang="en-US" dirty="0" smtClean="0"/>
              <a:t>串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将 </a:t>
            </a:r>
            <a:r>
              <a:rPr lang="en-US" altLang="zh-CN" dirty="0" smtClean="0"/>
              <a:t>map&lt;</a:t>
            </a:r>
            <a:r>
              <a:rPr lang="en-US" altLang="zh-CN" dirty="0" err="1" smtClean="0"/>
              <a:t>Key,Value</a:t>
            </a:r>
            <a:r>
              <a:rPr lang="en-US" altLang="zh-CN" dirty="0" smtClean="0"/>
              <a:t>&gt; </a:t>
            </a:r>
            <a:r>
              <a:rPr lang="zh-CN" altLang="en-US" dirty="0" smtClean="0"/>
              <a:t>中的 </a:t>
            </a:r>
            <a:r>
              <a:rPr lang="en-US" altLang="zh-CN" dirty="0" smtClean="0"/>
              <a:t>Value</a:t>
            </a:r>
            <a:r>
              <a:rPr lang="zh-CN" altLang="en-US" dirty="0" smtClean="0"/>
              <a:t>保存一个数组</a:t>
            </a:r>
            <a:r>
              <a:rPr lang="zh-CN" altLang="en-US" dirty="0" smtClean="0"/>
              <a:t>中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51668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DAWG </a:t>
            </a:r>
            <a:r>
              <a:rPr lang="zh-CN" altLang="en-US" dirty="0" smtClean="0"/>
              <a:t>的实现</a:t>
            </a:r>
            <a:r>
              <a:rPr lang="en-US" altLang="zh-CN" dirty="0" smtClean="0"/>
              <a:t>(</a:t>
            </a:r>
            <a:r>
              <a:rPr lang="zh-CN" altLang="en-US" dirty="0" smtClean="0"/>
              <a:t>两种方案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altLang="zh-CN" sz="285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A: </a:t>
            </a:r>
            <a:r>
              <a:rPr lang="zh-CN" altLang="en-US" sz="285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在</a:t>
            </a:r>
            <a:r>
              <a:rPr lang="zh-CN" altLang="en-US" sz="285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每个状态上保存该状态的右语言集合的尺寸</a:t>
            </a:r>
            <a:endParaRPr lang="en-US" altLang="zh-CN" sz="285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en-US" altLang="zh-CN" sz="2850" dirty="0" smtClean="0">
                <a:solidFill>
                  <a:srgbClr val="C00000"/>
                </a:solidFill>
              </a:rPr>
              <a:t>B: </a:t>
            </a:r>
            <a:r>
              <a:rPr lang="zh-CN" altLang="en-US" sz="2850" dirty="0" smtClean="0">
                <a:solidFill>
                  <a:srgbClr val="C00000"/>
                </a:solidFill>
              </a:rPr>
              <a:t>在</a:t>
            </a:r>
            <a:r>
              <a:rPr lang="zh-CN" altLang="en-US" sz="2850" dirty="0">
                <a:solidFill>
                  <a:srgbClr val="C00000"/>
                </a:solidFill>
              </a:rPr>
              <a:t>每个状态转移</a:t>
            </a:r>
            <a:r>
              <a:rPr lang="en-US" altLang="zh-CN" sz="2850" dirty="0">
                <a:solidFill>
                  <a:srgbClr val="C00000"/>
                </a:solidFill>
              </a:rPr>
              <a:t>(</a:t>
            </a:r>
            <a:r>
              <a:rPr lang="zh-CN" altLang="en-US" sz="2850" dirty="0">
                <a:solidFill>
                  <a:srgbClr val="C00000"/>
                </a:solidFill>
              </a:rPr>
              <a:t>图的边</a:t>
            </a:r>
            <a:r>
              <a:rPr lang="en-US" altLang="zh-CN" sz="2850" dirty="0">
                <a:solidFill>
                  <a:srgbClr val="C00000"/>
                </a:solidFill>
              </a:rPr>
              <a:t>)</a:t>
            </a:r>
            <a:r>
              <a:rPr lang="zh-CN" altLang="en-US" sz="2850" dirty="0">
                <a:solidFill>
                  <a:srgbClr val="C00000"/>
                </a:solidFill>
              </a:rPr>
              <a:t>上保存转移字符小于</a:t>
            </a:r>
            <a:r>
              <a:rPr lang="zh-CN" altLang="en-US" sz="2850" dirty="0" smtClean="0">
                <a:solidFill>
                  <a:srgbClr val="C00000"/>
                </a:solidFill>
              </a:rPr>
              <a:t>自己的转移字符的</a:t>
            </a:r>
            <a:r>
              <a:rPr lang="zh-CN" altLang="en-US" sz="2850" dirty="0">
                <a:solidFill>
                  <a:srgbClr val="C00000"/>
                </a:solidFill>
              </a:rPr>
              <a:t>其它目标状态的右语言尺寸之和</a:t>
            </a:r>
            <a:endParaRPr lang="en-US" altLang="zh-CN" sz="285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sz="2700" dirty="0" smtClean="0">
                <a:latin typeface="华文楷体" pitchFamily="2" charset="-122"/>
              </a:rPr>
              <a:t>这种</a:t>
            </a:r>
            <a:r>
              <a:rPr lang="zh-CN" altLang="en-US" sz="2700" dirty="0">
                <a:latin typeface="华文楷体" pitchFamily="2" charset="-122"/>
              </a:rPr>
              <a:t>方案</a:t>
            </a:r>
            <a:r>
              <a:rPr lang="zh-CN" altLang="en-US" sz="2700" dirty="0" smtClean="0">
                <a:latin typeface="华文楷体" pitchFamily="2" charset="-122"/>
              </a:rPr>
              <a:t>对应</a:t>
            </a:r>
            <a:r>
              <a:rPr lang="zh-CN" altLang="en-US" sz="2700" dirty="0">
                <a:latin typeface="华文楷体" pitchFamily="2" charset="-122"/>
              </a:rPr>
              <a:t>的算法更快，直观上看需要更多的内存，但实际上，每个状态的第一个转移对应的这个数字总为</a:t>
            </a:r>
            <a:r>
              <a:rPr lang="en-US" altLang="zh-CN" sz="2700" dirty="0">
                <a:latin typeface="华文楷体" pitchFamily="2" charset="-122"/>
              </a:rPr>
              <a:t>0</a:t>
            </a:r>
            <a:r>
              <a:rPr lang="zh-CN" altLang="en-US" sz="2700" dirty="0">
                <a:latin typeface="华文楷体" pitchFamily="2" charset="-122"/>
              </a:rPr>
              <a:t>，可以省去，再加上对于很多自动机，状态的平均转移数小于</a:t>
            </a:r>
            <a:r>
              <a:rPr lang="en-US" altLang="zh-CN" sz="2700" dirty="0">
                <a:latin typeface="华文楷体" pitchFamily="2" charset="-122"/>
              </a:rPr>
              <a:t>2</a:t>
            </a:r>
            <a:r>
              <a:rPr lang="zh-CN" altLang="en-US" sz="2700" dirty="0">
                <a:latin typeface="华文楷体" pitchFamily="2" charset="-122"/>
              </a:rPr>
              <a:t>，从而，需要的</a:t>
            </a:r>
            <a:r>
              <a:rPr lang="zh-CN" altLang="en-US" sz="2700" dirty="0" smtClean="0">
                <a:latin typeface="华文楷体" pitchFamily="2" charset="-122"/>
              </a:rPr>
              <a:t>内存</a:t>
            </a:r>
            <a:r>
              <a:rPr lang="zh-CN" altLang="en-US" sz="2700" dirty="0">
                <a:latin typeface="华文楷体" pitchFamily="2" charset="-122"/>
              </a:rPr>
              <a:t>就</a:t>
            </a:r>
            <a:r>
              <a:rPr lang="zh-CN" altLang="en-US" sz="2700" dirty="0" smtClean="0">
                <a:latin typeface="华文楷体" pitchFamily="2" charset="-122"/>
              </a:rPr>
              <a:t>更</a:t>
            </a:r>
            <a:r>
              <a:rPr lang="zh-CN" altLang="en-US" sz="2700" dirty="0">
                <a:latin typeface="华文楷体" pitchFamily="2" charset="-122"/>
              </a:rPr>
              <a:t>少（只有当平均转移数大于</a:t>
            </a:r>
            <a:r>
              <a:rPr lang="en-US" altLang="zh-CN" sz="2700" dirty="0">
                <a:latin typeface="华文楷体" pitchFamily="2" charset="-122"/>
              </a:rPr>
              <a:t>2</a:t>
            </a:r>
            <a:r>
              <a:rPr lang="zh-CN" altLang="en-US" sz="2700" dirty="0">
                <a:latin typeface="华文楷体" pitchFamily="2" charset="-122"/>
              </a:rPr>
              <a:t>时，</a:t>
            </a:r>
            <a:r>
              <a:rPr lang="zh-CN" altLang="en-US" sz="2700" dirty="0" smtClean="0">
                <a:latin typeface="华文楷体" pitchFamily="2" charset="-122"/>
              </a:rPr>
              <a:t>这种</a:t>
            </a:r>
            <a:r>
              <a:rPr lang="zh-CN" altLang="en-US" sz="2700" dirty="0">
                <a:latin typeface="华文楷体" pitchFamily="2" charset="-122"/>
              </a:rPr>
              <a:t>方案</a:t>
            </a:r>
            <a:r>
              <a:rPr lang="zh-CN" altLang="en-US" sz="2700" dirty="0" smtClean="0">
                <a:latin typeface="华文楷体" pitchFamily="2" charset="-122"/>
              </a:rPr>
              <a:t>才比 </a:t>
            </a:r>
            <a:r>
              <a:rPr lang="zh-CN" altLang="en-US" sz="2700" b="1" dirty="0" smtClean="0">
                <a:latin typeface="华文楷体" pitchFamily="2" charset="-122"/>
              </a:rPr>
              <a:t>方案</a:t>
            </a:r>
            <a:r>
              <a:rPr lang="en-US" altLang="zh-CN" sz="2700" b="1" dirty="0" smtClean="0">
                <a:latin typeface="华文楷体" pitchFamily="2" charset="-122"/>
              </a:rPr>
              <a:t>A </a:t>
            </a:r>
            <a:r>
              <a:rPr lang="zh-CN" altLang="en-US" sz="2700" dirty="0" smtClean="0">
                <a:latin typeface="华文楷体" pitchFamily="2" charset="-122"/>
              </a:rPr>
              <a:t>需要</a:t>
            </a:r>
            <a:r>
              <a:rPr lang="zh-CN" altLang="en-US" sz="2700" dirty="0">
                <a:latin typeface="华文楷体" pitchFamily="2" charset="-122"/>
              </a:rPr>
              <a:t>更多的内存）</a:t>
            </a:r>
            <a:r>
              <a:rPr lang="zh-CN" altLang="en-US" sz="2700" dirty="0" smtClean="0">
                <a:latin typeface="华文楷体" pitchFamily="2" charset="-122"/>
              </a:rPr>
              <a:t>！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0399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DFA Map </a:t>
            </a:r>
            <a:r>
              <a:rPr lang="zh-CN" altLang="en-US" dirty="0" smtClean="0"/>
              <a:t>的另一种实现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(key, </a:t>
            </a:r>
            <a:r>
              <a:rPr lang="en-US" altLang="zh-CN" dirty="0" err="1" smtClean="0"/>
              <a:t>val</a:t>
            </a:r>
            <a:r>
              <a:rPr lang="en-US" altLang="zh-CN" dirty="0" smtClean="0"/>
              <a:t>)</a:t>
            </a:r>
            <a:r>
              <a:rPr lang="zh-CN" altLang="en-US" dirty="0" smtClean="0"/>
              <a:t>用特殊字符 </a:t>
            </a:r>
            <a:r>
              <a:rPr lang="en-US" altLang="zh-CN" dirty="0" err="1" smtClean="0"/>
              <a:t>delim</a:t>
            </a:r>
            <a:r>
              <a:rPr lang="en-US" altLang="zh-CN" dirty="0" smtClean="0"/>
              <a:t> </a:t>
            </a:r>
            <a:r>
              <a:rPr lang="zh-CN" altLang="en-US" dirty="0" smtClean="0"/>
              <a:t>分隔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例如： </a:t>
            </a:r>
            <a:r>
              <a:rPr lang="en-US" altLang="zh-CN" dirty="0" smtClean="0"/>
              <a:t>key \t  value</a:t>
            </a:r>
          </a:p>
          <a:p>
            <a:pPr lvl="1"/>
            <a:r>
              <a:rPr lang="en-US" altLang="zh-CN" dirty="0" err="1"/>
              <a:t>delim</a:t>
            </a:r>
            <a:r>
              <a:rPr lang="en-US" altLang="zh-CN" dirty="0"/>
              <a:t> </a:t>
            </a:r>
            <a:r>
              <a:rPr lang="zh-CN" altLang="en-US" dirty="0" smtClean="0"/>
              <a:t>不可出现在</a:t>
            </a:r>
            <a:r>
              <a:rPr lang="en-US" altLang="zh-CN" dirty="0" smtClean="0"/>
              <a:t>key</a:t>
            </a:r>
            <a:r>
              <a:rPr lang="zh-CN" altLang="en-US" dirty="0" smtClean="0"/>
              <a:t>中 ，但可以在</a:t>
            </a:r>
            <a:r>
              <a:rPr lang="en-US" altLang="zh-CN" dirty="0" smtClean="0"/>
              <a:t>value</a:t>
            </a:r>
            <a:r>
              <a:rPr lang="zh-CN" altLang="en-US" dirty="0" smtClean="0"/>
              <a:t>中</a:t>
            </a:r>
          </a:p>
          <a:p>
            <a:r>
              <a:rPr lang="zh-CN" altLang="en-US" dirty="0" smtClean="0"/>
              <a:t>对用户更加友好，适用性更广</a:t>
            </a:r>
            <a:endParaRPr lang="en-US" altLang="zh-CN" dirty="0" smtClean="0"/>
          </a:p>
          <a:p>
            <a:r>
              <a:rPr lang="zh-CN" altLang="en-US" dirty="0" smtClean="0"/>
              <a:t>更进一步：</a:t>
            </a:r>
            <a:r>
              <a:rPr lang="en-US" altLang="zh-CN" b="1" dirty="0"/>
              <a:t>k</a:t>
            </a:r>
            <a:r>
              <a:rPr lang="en-US" altLang="zh-CN" b="1" dirty="0" smtClean="0"/>
              <a:t>ey</a:t>
            </a:r>
            <a:r>
              <a:rPr lang="zh-CN" altLang="en-US" b="1" dirty="0" smtClean="0"/>
              <a:t>可以是</a:t>
            </a:r>
            <a:r>
              <a:rPr lang="zh-CN" altLang="en-US" b="1" dirty="0" smtClean="0">
                <a:solidFill>
                  <a:srgbClr val="FF0000"/>
                </a:solidFill>
              </a:rPr>
              <a:t>正则表达式</a:t>
            </a:r>
            <a:r>
              <a:rPr lang="zh-CN" altLang="en-US" dirty="0" smtClean="0"/>
              <a:t>！</a:t>
            </a:r>
            <a:endParaRPr lang="en-US" altLang="zh-CN" dirty="0" smtClean="0"/>
          </a:p>
          <a:p>
            <a:r>
              <a:rPr lang="en-US" altLang="zh-CN" dirty="0" err="1" smtClean="0"/>
              <a:t>delim</a:t>
            </a:r>
            <a:r>
              <a:rPr lang="zh-CN" altLang="en-US" dirty="0"/>
              <a:t> ∈ </a:t>
            </a:r>
            <a:r>
              <a:rPr lang="en-US" altLang="zh-CN" dirty="0"/>
              <a:t>[</a:t>
            </a:r>
            <a:r>
              <a:rPr lang="en-US" altLang="zh-CN" dirty="0" smtClean="0"/>
              <a:t>0, 256), key </a:t>
            </a:r>
            <a:r>
              <a:rPr lang="zh-CN" altLang="en-US" dirty="0" smtClean="0"/>
              <a:t>不能是任意二进制串</a:t>
            </a:r>
            <a:endParaRPr lang="en-US" altLang="zh-CN" dirty="0" smtClean="0"/>
          </a:p>
          <a:p>
            <a:r>
              <a:rPr lang="zh-CN" altLang="en-US" dirty="0" smtClean="0"/>
              <a:t>扩展 </a:t>
            </a:r>
            <a:r>
              <a:rPr lang="en-US" altLang="zh-CN" dirty="0" smtClean="0"/>
              <a:t>Σ=[0,257)</a:t>
            </a:r>
            <a:r>
              <a:rPr lang="zh-CN" altLang="en-US" dirty="0" smtClean="0"/>
              <a:t>，令 </a:t>
            </a:r>
            <a:r>
              <a:rPr lang="en-US" altLang="zh-CN" dirty="0" err="1" smtClean="0"/>
              <a:t>delim</a:t>
            </a:r>
            <a:r>
              <a:rPr lang="en-US" altLang="zh-CN" dirty="0" smtClean="0"/>
              <a:t>=256</a:t>
            </a:r>
          </a:p>
          <a:p>
            <a:pPr lvl="1"/>
            <a:r>
              <a:rPr lang="en-US" altLang="zh-CN" dirty="0" smtClean="0"/>
              <a:t>key</a:t>
            </a:r>
            <a:r>
              <a:rPr lang="zh-CN" altLang="en-US" dirty="0" smtClean="0"/>
              <a:t>就可以是任意二进制串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对</a:t>
            </a:r>
            <a:r>
              <a:rPr lang="zh-CN" altLang="en-US" b="1" dirty="0" smtClean="0">
                <a:solidFill>
                  <a:srgbClr val="FF0000"/>
                </a:solidFill>
              </a:rPr>
              <a:t>多</a:t>
            </a:r>
            <a:r>
              <a:rPr lang="zh-CN" altLang="en-US" dirty="0" smtClean="0"/>
              <a:t>正则表达式匹配尤其有用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08962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路径压缩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484784"/>
            <a:ext cx="8712968" cy="5184576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将直线形的状态序列压缩成一个状态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序列中每个状态只有一个</a:t>
            </a:r>
            <a:r>
              <a:rPr lang="zh-CN" altLang="en-US" dirty="0"/>
              <a:t>后续</a:t>
            </a:r>
            <a:r>
              <a:rPr lang="zh-CN" altLang="en-US" dirty="0" smtClean="0"/>
              <a:t>状态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除序列</a:t>
            </a:r>
            <a:r>
              <a:rPr lang="zh-CN" altLang="en-US" b="1" dirty="0" smtClean="0">
                <a:solidFill>
                  <a:srgbClr val="0000FF"/>
                </a:solidFill>
              </a:rPr>
              <a:t>起始</a:t>
            </a:r>
            <a:r>
              <a:rPr lang="zh-CN" altLang="en-US" dirty="0" smtClean="0"/>
              <a:t>状态，其它状态都不是</a:t>
            </a:r>
            <a:r>
              <a:rPr lang="zh-CN" altLang="en-US" b="1" dirty="0" smtClean="0">
                <a:solidFill>
                  <a:srgbClr val="C00000"/>
                </a:solidFill>
              </a:rPr>
              <a:t>汇合</a:t>
            </a:r>
            <a:r>
              <a:rPr lang="zh-CN" altLang="en-US" dirty="0" smtClean="0"/>
              <a:t>状态</a:t>
            </a:r>
            <a:endParaRPr lang="en-US" altLang="zh-CN" dirty="0" smtClean="0"/>
          </a:p>
          <a:p>
            <a:pPr lvl="1"/>
            <a:r>
              <a:rPr lang="zh-CN" altLang="en-US" dirty="0"/>
              <a:t>除</a:t>
            </a:r>
            <a:r>
              <a:rPr lang="zh-CN" altLang="en-US" dirty="0" smtClean="0"/>
              <a:t>序列</a:t>
            </a:r>
            <a:r>
              <a:rPr lang="zh-CN" altLang="en-US" b="1" dirty="0">
                <a:solidFill>
                  <a:srgbClr val="0000FF"/>
                </a:solidFill>
              </a:rPr>
              <a:t>末尾</a:t>
            </a:r>
            <a:r>
              <a:rPr lang="zh-CN" altLang="en-US" dirty="0" smtClean="0"/>
              <a:t>状态</a:t>
            </a:r>
            <a:r>
              <a:rPr lang="zh-CN" altLang="en-US" dirty="0"/>
              <a:t>，其它状态都</a:t>
            </a:r>
            <a:r>
              <a:rPr lang="zh-CN" altLang="en-US" dirty="0" smtClean="0"/>
              <a:t>不是</a:t>
            </a:r>
            <a:r>
              <a:rPr lang="zh-CN" altLang="en-US" b="1" dirty="0" smtClean="0">
                <a:solidFill>
                  <a:srgbClr val="C00000"/>
                </a:solidFill>
              </a:rPr>
              <a:t>终止</a:t>
            </a:r>
            <a:r>
              <a:rPr lang="zh-CN" altLang="en-US" dirty="0" smtClean="0"/>
              <a:t>状态</a:t>
            </a:r>
            <a:endParaRPr lang="en-US" altLang="zh-CN" dirty="0" smtClean="0"/>
          </a:p>
          <a:p>
            <a:r>
              <a:rPr lang="zh-CN" altLang="en-US" dirty="0" smtClean="0"/>
              <a:t>路径压缩一般可以将状态数压缩到原来的</a:t>
            </a:r>
            <a:r>
              <a:rPr lang="en-US" altLang="zh-CN" dirty="0" smtClean="0"/>
              <a:t>30%</a:t>
            </a:r>
            <a:r>
              <a:rPr lang="zh-CN" altLang="en-US" dirty="0" smtClean="0"/>
              <a:t>甚至更少</a:t>
            </a:r>
            <a:endParaRPr lang="en-US" altLang="zh-CN" dirty="0" smtClean="0"/>
          </a:p>
          <a:p>
            <a:r>
              <a:rPr lang="zh-CN" altLang="en-US" dirty="0" smtClean="0"/>
              <a:t>路径压缩的</a:t>
            </a:r>
            <a:r>
              <a:rPr lang="en-US" altLang="zh-CN" dirty="0" smtClean="0"/>
              <a:t>DFA</a:t>
            </a:r>
            <a:r>
              <a:rPr lang="zh-CN" altLang="en-US" dirty="0" smtClean="0"/>
              <a:t>串匹配速度更快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在压缩的路径上是精确的串比较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无状态转移，对 </a:t>
            </a:r>
            <a:r>
              <a:rPr lang="en-US" altLang="zh-CN" dirty="0" smtClean="0"/>
              <a:t>CPU Cache </a:t>
            </a:r>
            <a:r>
              <a:rPr lang="zh-CN" altLang="en-US" dirty="0"/>
              <a:t>更</a:t>
            </a:r>
            <a:r>
              <a:rPr lang="zh-CN" altLang="en-US" dirty="0" smtClean="0"/>
              <a:t>友好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96005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路径</a:t>
            </a:r>
            <a:r>
              <a:rPr lang="zh-CN" altLang="en-US" dirty="0" smtClean="0"/>
              <a:t>压缩的适用范围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25144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zh-CN" altLang="en-US" dirty="0" smtClean="0"/>
              <a:t>与 </a:t>
            </a:r>
            <a:r>
              <a:rPr lang="en-US" altLang="zh-CN" dirty="0" smtClean="0"/>
              <a:t>DAWG </a:t>
            </a:r>
            <a:r>
              <a:rPr lang="zh-CN" altLang="en-US" dirty="0" smtClean="0"/>
              <a:t>完美兼容</a:t>
            </a:r>
          </a:p>
          <a:p>
            <a:pPr>
              <a:spcBef>
                <a:spcPts val="2400"/>
              </a:spcBef>
            </a:pPr>
            <a:r>
              <a:rPr lang="zh-CN" altLang="en-US" dirty="0"/>
              <a:t>可以</a:t>
            </a:r>
            <a:r>
              <a:rPr lang="zh-CN" altLang="en-US" dirty="0"/>
              <a:t>应用到任意形状的</a:t>
            </a:r>
            <a:r>
              <a:rPr lang="en-US" altLang="zh-CN" dirty="0"/>
              <a:t>DFA</a:t>
            </a:r>
            <a:r>
              <a:rPr lang="zh-CN" altLang="en-US" dirty="0"/>
              <a:t>上</a:t>
            </a:r>
            <a:endParaRPr lang="en-US" altLang="zh-CN" dirty="0"/>
          </a:p>
          <a:p>
            <a:pPr lvl="1"/>
            <a:r>
              <a:rPr lang="zh-CN" altLang="en-US" dirty="0"/>
              <a:t>包括</a:t>
            </a:r>
            <a:r>
              <a:rPr lang="zh-CN" altLang="en-US" b="1" dirty="0">
                <a:solidFill>
                  <a:srgbClr val="FF0000"/>
                </a:solidFill>
              </a:rPr>
              <a:t>有环</a:t>
            </a:r>
            <a:r>
              <a:rPr lang="zh-CN" altLang="en-US" dirty="0"/>
              <a:t>的 </a:t>
            </a:r>
            <a:r>
              <a:rPr lang="en-US" altLang="zh-CN" dirty="0"/>
              <a:t>DFA</a:t>
            </a:r>
          </a:p>
          <a:p>
            <a:pPr lvl="1"/>
            <a:r>
              <a:rPr lang="zh-CN" altLang="en-US" dirty="0" smtClean="0"/>
              <a:t>在 </a:t>
            </a:r>
            <a:r>
              <a:rPr lang="en-US" altLang="zh-CN" dirty="0" smtClean="0"/>
              <a:t>MinDFA </a:t>
            </a:r>
            <a:r>
              <a:rPr lang="zh-CN" altLang="en-US" dirty="0"/>
              <a:t>上应用路径压缩</a:t>
            </a:r>
            <a:r>
              <a:rPr lang="zh-CN" altLang="en-US" dirty="0" smtClean="0"/>
              <a:t>可进一步</a:t>
            </a:r>
            <a:r>
              <a:rPr lang="zh-CN" altLang="en-US" dirty="0"/>
              <a:t>减小状态</a:t>
            </a:r>
            <a:r>
              <a:rPr lang="zh-CN" altLang="en-US" dirty="0" smtClean="0"/>
              <a:t>数</a:t>
            </a:r>
            <a:endParaRPr lang="en-US" altLang="zh-CN" dirty="0" smtClean="0"/>
          </a:p>
          <a:p>
            <a:pPr>
              <a:spcBef>
                <a:spcPts val="2400"/>
              </a:spcBef>
            </a:pPr>
            <a:r>
              <a:rPr lang="zh-CN" altLang="en-US" dirty="0"/>
              <a:t>路径压缩后的</a:t>
            </a:r>
            <a:r>
              <a:rPr lang="en-US" altLang="zh-CN" dirty="0"/>
              <a:t>DFA</a:t>
            </a:r>
            <a:r>
              <a:rPr lang="zh-CN" altLang="en-US" dirty="0"/>
              <a:t>不再</a:t>
            </a:r>
            <a:r>
              <a:rPr lang="zh-CN" altLang="en-US" dirty="0"/>
              <a:t>是严格</a:t>
            </a:r>
            <a:r>
              <a:rPr lang="zh-CN" altLang="en-US" dirty="0"/>
              <a:t>意义上的</a:t>
            </a:r>
            <a:r>
              <a:rPr lang="en-US" altLang="zh-CN" dirty="0"/>
              <a:t>DFA</a:t>
            </a:r>
            <a:endParaRPr lang="zh-CN" altLang="en-US" dirty="0"/>
          </a:p>
          <a:p>
            <a:pPr lvl="1"/>
            <a:r>
              <a:rPr lang="zh-CN" altLang="en-US" dirty="0" smtClean="0"/>
              <a:t>无法（很难）进行修改操作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通用的</a:t>
            </a:r>
            <a:r>
              <a:rPr lang="en-US" altLang="zh-CN" dirty="0" smtClean="0"/>
              <a:t>DFA</a:t>
            </a:r>
            <a:r>
              <a:rPr lang="zh-CN" altLang="en-US" dirty="0" smtClean="0"/>
              <a:t>算法不再适用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80981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AC</a:t>
            </a:r>
            <a:r>
              <a:rPr lang="zh-CN" altLang="en-US" dirty="0" smtClean="0"/>
              <a:t>（</a:t>
            </a:r>
            <a:r>
              <a:rPr lang="en-US" altLang="zh-CN" dirty="0" smtClean="0"/>
              <a:t>Aho-Corasick</a:t>
            </a:r>
            <a:r>
              <a:rPr lang="zh-CN" altLang="en-US" dirty="0" smtClean="0"/>
              <a:t>）自动机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zh-CN" altLang="en-US" dirty="0" smtClean="0"/>
                  <a:t>用于</a:t>
                </a:r>
                <a:r>
                  <a:rPr lang="zh-CN" altLang="en-US" dirty="0" smtClean="0">
                    <a:latin typeface="华文楷体" pitchFamily="2" charset="-122"/>
                    <a:ea typeface="华文楷体" pitchFamily="2" charset="-122"/>
                  </a:rPr>
                  <a:t>多模匹配：在目标文本中搜索一个串集合中任意串出现的所有位置</a:t>
                </a:r>
                <a:endParaRPr lang="en-US" altLang="zh-CN" dirty="0" smtClean="0">
                  <a:latin typeface="华文楷体" pitchFamily="2" charset="-122"/>
                  <a:ea typeface="华文楷体" pitchFamily="2" charset="-122"/>
                </a:endParaRPr>
              </a:p>
              <a:p>
                <a:r>
                  <a:rPr lang="zh-CN" altLang="en-US" dirty="0" smtClean="0"/>
                  <a:t>相当于搜索正则表达式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dirty="0" smtClean="0">
                        <a:solidFill>
                          <a:srgbClr val="C00000"/>
                        </a:solidFill>
                      </a:rPr>
                      <m:t>.∗(</m:t>
                    </m:r>
                    <m:sSub>
                      <m:sSubPr>
                        <m:ctrlPr>
                          <a:rPr lang="en-US" altLang="zh-CN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altLang="zh-CN" dirty="0" smtClean="0">
                        <a:solidFill>
                          <a:srgbClr val="C00000"/>
                        </a:solidFill>
                      </a:rPr>
                      <m:t>|</m:t>
                    </m:r>
                    <m:sSub>
                      <m:sSubPr>
                        <m:ctrlPr>
                          <a:rPr lang="en-US" altLang="zh-CN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altLang="zh-CN" dirty="0" smtClean="0">
                        <a:solidFill>
                          <a:srgbClr val="C00000"/>
                        </a:solidFill>
                      </a:rPr>
                      <m:t>|…</m:t>
                    </m:r>
                    <m:sSub>
                      <m:sSubPr>
                        <m:ctrlPr>
                          <a:rPr lang="en-US" altLang="zh-CN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m:rPr>
                        <m:nor/>
                      </m:rPr>
                      <a:rPr lang="en-US" altLang="zh-CN" dirty="0" smtClean="0">
                        <a:solidFill>
                          <a:srgbClr val="C00000"/>
                        </a:solidFill>
                      </a:rPr>
                      <m:t>)</m:t>
                    </m:r>
                  </m:oMath>
                </a14:m>
                <a:endParaRPr lang="en-US" altLang="zh-CN" dirty="0" smtClean="0">
                  <a:solidFill>
                    <a:srgbClr val="C00000"/>
                  </a:solidFill>
                </a:endParaRPr>
              </a:p>
              <a:p>
                <a:r>
                  <a:rPr lang="en-US" altLang="zh-CN" dirty="0" smtClean="0"/>
                  <a:t>Fail link</a:t>
                </a:r>
                <a:r>
                  <a:rPr lang="zh-CN" altLang="en-US" dirty="0" smtClean="0"/>
                  <a:t>：当匹配失败时，返回</a:t>
                </a:r>
                <a:r>
                  <a:rPr lang="zh-CN" altLang="en-US" dirty="0" smtClean="0"/>
                  <a:t>到</a:t>
                </a:r>
                <a:r>
                  <a:rPr lang="zh-CN" altLang="en-US" dirty="0" smtClean="0"/>
                  <a:t>比当前状态</a:t>
                </a:r>
                <a:r>
                  <a:rPr lang="zh-CN" altLang="en-US" dirty="0" smtClean="0"/>
                  <a:t>更</a:t>
                </a:r>
                <a:r>
                  <a:rPr lang="zh-CN" altLang="en-US" dirty="0" smtClean="0"/>
                  <a:t>靠近根</a:t>
                </a:r>
                <a:r>
                  <a:rPr lang="zh-CN" altLang="en-US" dirty="0" smtClean="0"/>
                  <a:t>的最近的一</a:t>
                </a:r>
                <a:r>
                  <a:rPr lang="zh-CN" altLang="en-US" dirty="0" smtClean="0"/>
                  <a:t>个状态进行重试</a:t>
                </a:r>
                <a:endParaRPr lang="en-US" altLang="zh-CN" dirty="0" smtClean="0"/>
              </a:p>
              <a:p>
                <a:r>
                  <a:rPr lang="zh-CN" altLang="en-US" dirty="0" smtClean="0"/>
                  <a:t>可以认为</a:t>
                </a:r>
                <a:r>
                  <a:rPr lang="zh-CN" altLang="en-US" dirty="0" smtClean="0"/>
                  <a:t>是 </a:t>
                </a:r>
                <a:r>
                  <a:rPr lang="en-US" altLang="zh-CN" dirty="0" smtClean="0"/>
                  <a:t>KMP </a:t>
                </a:r>
                <a:r>
                  <a:rPr lang="zh-CN" altLang="en-US" dirty="0" smtClean="0"/>
                  <a:t>算法的泛化</a:t>
                </a:r>
                <a:endParaRPr lang="en-US" altLang="zh-CN" dirty="0" smtClean="0"/>
              </a:p>
              <a:p>
                <a:r>
                  <a:rPr lang="zh-CN" altLang="en-US" dirty="0" smtClean="0"/>
                  <a:t>最坏情况时间</a:t>
                </a:r>
                <a:r>
                  <a:rPr lang="zh-CN" altLang="en-US" dirty="0"/>
                  <a:t>复杂</a:t>
                </a:r>
                <a:r>
                  <a:rPr lang="zh-CN" altLang="en-US" dirty="0" smtClean="0"/>
                  <a:t>度是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dirty="0">
                        <a:latin typeface="Cambria Math"/>
                      </a:rPr>
                      <m:t>O</m:t>
                    </m:r>
                    <m:r>
                      <a:rPr lang="en-US" altLang="zh-CN" b="0" i="0" dirty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/>
                      </a:rPr>
                      <m:t>length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/>
                          </a:rPr>
                          <m:t>Text</m:t>
                        </m:r>
                      </m:e>
                    </m:d>
                    <m:r>
                      <a:rPr lang="en-US" altLang="zh-CN" b="0" i="0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 smtClean="0"/>
                  <a:t>，仅与目标文本相关，与模式串集合无关</a:t>
                </a:r>
                <a:endParaRPr lang="en-US" altLang="zh-CN" dirty="0" smtClean="0"/>
              </a:p>
              <a:p>
                <a:r>
                  <a:rPr lang="zh-CN" altLang="en-US" dirty="0" smtClean="0"/>
                  <a:t>与 </a:t>
                </a:r>
                <a:r>
                  <a:rPr lang="en-US" altLang="zh-CN" dirty="0" smtClean="0"/>
                  <a:t>KMP </a:t>
                </a:r>
                <a:r>
                  <a:rPr lang="zh-CN" altLang="en-US" dirty="0" smtClean="0"/>
                  <a:t>一样</a:t>
                </a:r>
                <a:r>
                  <a:rPr lang="zh-CN" altLang="en-US" dirty="0" smtClean="0"/>
                  <a:t>，需要预处理，构建</a:t>
                </a:r>
                <a:r>
                  <a:rPr lang="en-US" altLang="zh-CN" dirty="0" smtClean="0"/>
                  <a:t>AC</a:t>
                </a:r>
                <a:r>
                  <a:rPr lang="zh-CN" altLang="en-US" dirty="0" smtClean="0"/>
                  <a:t>自动机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  <a:blipFill rotWithShape="0">
                <a:blip r:embed="rId2"/>
                <a:stretch>
                  <a:fillRect l="-222" t="-2638" r="-3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693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AC </a:t>
            </a:r>
            <a:r>
              <a:rPr lang="zh-CN" altLang="en-US" dirty="0" smtClean="0"/>
              <a:t>自动机</a:t>
            </a:r>
            <a:r>
              <a:rPr lang="zh-CN" altLang="en-US" dirty="0" smtClean="0"/>
              <a:t>与 </a:t>
            </a:r>
            <a:r>
              <a:rPr lang="en-US" altLang="zh-CN" dirty="0" smtClean="0"/>
              <a:t>Trie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AC</a:t>
            </a:r>
            <a:r>
              <a:rPr lang="zh-CN" altLang="en-US" dirty="0" smtClean="0"/>
              <a:t>自动机是</a:t>
            </a:r>
            <a:r>
              <a:rPr lang="zh-CN" altLang="en-US" dirty="0" smtClean="0"/>
              <a:t>基于 </a:t>
            </a:r>
            <a:r>
              <a:rPr lang="en-US" altLang="zh-CN" dirty="0" err="1" smtClean="0"/>
              <a:t>Trie</a:t>
            </a:r>
            <a:r>
              <a:rPr lang="en-US" altLang="zh-CN" dirty="0" smtClean="0"/>
              <a:t> </a:t>
            </a:r>
            <a:r>
              <a:rPr lang="zh-CN" altLang="en-US" dirty="0" smtClean="0"/>
              <a:t>的</a:t>
            </a:r>
            <a:endParaRPr lang="en-US" altLang="zh-CN" dirty="0" smtClean="0"/>
          </a:p>
          <a:p>
            <a:r>
              <a:rPr lang="zh-CN" altLang="en-US" dirty="0" smtClean="0"/>
              <a:t>每个状态中</a:t>
            </a:r>
            <a:r>
              <a:rPr lang="zh-CN" altLang="en-US" dirty="0"/>
              <a:t>有</a:t>
            </a:r>
            <a:r>
              <a:rPr lang="zh-CN" altLang="en-US" dirty="0" smtClean="0"/>
              <a:t>附加数据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一个 </a:t>
            </a:r>
            <a:r>
              <a:rPr lang="en-US" altLang="zh-CN" dirty="0" smtClean="0"/>
              <a:t>fail </a:t>
            </a:r>
            <a:r>
              <a:rPr lang="en-US" altLang="zh-CN" dirty="0" smtClean="0"/>
              <a:t>link</a:t>
            </a:r>
            <a:endParaRPr lang="en-US" altLang="zh-CN" dirty="0"/>
          </a:p>
          <a:p>
            <a:pPr lvl="1"/>
            <a:r>
              <a:rPr lang="zh-CN" altLang="en-US" dirty="0" smtClean="0"/>
              <a:t>模式串集合的一个子集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因为一个</a:t>
            </a:r>
            <a:r>
              <a:rPr lang="zh-CN" altLang="en-US" dirty="0"/>
              <a:t>模式</a:t>
            </a:r>
            <a:r>
              <a:rPr lang="zh-CN" altLang="en-US" dirty="0" smtClean="0"/>
              <a:t>串可能是另一个</a:t>
            </a:r>
            <a:r>
              <a:rPr lang="zh-CN" altLang="en-US" dirty="0"/>
              <a:t>模式</a:t>
            </a:r>
            <a:r>
              <a:rPr lang="zh-CN" altLang="en-US" dirty="0" smtClean="0"/>
              <a:t>串的后缀</a:t>
            </a:r>
            <a:endParaRPr lang="en-US" altLang="zh-CN" dirty="0" smtClean="0"/>
          </a:p>
          <a:p>
            <a:r>
              <a:rPr lang="en-US" altLang="zh-CN" dirty="0" smtClean="0"/>
              <a:t>AC</a:t>
            </a:r>
            <a:r>
              <a:rPr lang="zh-CN" altLang="en-US" dirty="0" smtClean="0"/>
              <a:t>自动机可以用 </a:t>
            </a:r>
            <a:r>
              <a:rPr lang="en-US" altLang="zh-CN" dirty="0" smtClean="0"/>
              <a:t>Double Array </a:t>
            </a:r>
            <a:r>
              <a:rPr lang="zh-CN" altLang="en-US" dirty="0" smtClean="0"/>
              <a:t>实现</a:t>
            </a:r>
          </a:p>
          <a:p>
            <a:r>
              <a:rPr lang="en-US" altLang="zh-CN" dirty="0" smtClean="0"/>
              <a:t>AC</a:t>
            </a:r>
            <a:r>
              <a:rPr lang="zh-CN" altLang="en-US" dirty="0" smtClean="0"/>
              <a:t>自动机最坏情况时间复杂度是最优的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3424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扩展</a:t>
            </a:r>
            <a:r>
              <a:rPr lang="zh-CN" altLang="en-US" dirty="0" smtClean="0"/>
              <a:t>的 </a:t>
            </a:r>
            <a:r>
              <a:rPr lang="en-US" altLang="zh-CN" dirty="0" smtClean="0"/>
              <a:t>AC </a:t>
            </a:r>
            <a:r>
              <a:rPr lang="zh-CN" altLang="en-US" dirty="0" smtClean="0"/>
              <a:t>自动机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无 </a:t>
                </a:r>
                <a:r>
                  <a:rPr lang="en-US" altLang="zh-CN" dirty="0" smtClean="0"/>
                  <a:t>fail link</a:t>
                </a:r>
                <a:endParaRPr lang="en-US" altLang="zh-CN" dirty="0"/>
              </a:p>
              <a:p>
                <a:pPr lvl="1"/>
                <a:r>
                  <a:rPr lang="zh-CN" altLang="en-US" dirty="0" smtClean="0"/>
                  <a:t>在每个状态上无转移的字符上，设置其目标状态，链到可以成功匹配的（</a:t>
                </a:r>
                <a:r>
                  <a:rPr lang="zh-CN" altLang="en-US" sz="1200" dirty="0" smtClean="0"/>
                  <a:t>原先那个 </a:t>
                </a:r>
                <a:r>
                  <a:rPr lang="en-US" altLang="zh-CN" sz="1200" dirty="0" smtClean="0"/>
                  <a:t>fail link</a:t>
                </a:r>
                <a:r>
                  <a:rPr lang="zh-CN" altLang="en-US" sz="1200" dirty="0" smtClean="0"/>
                  <a:t>链中最近的一个能匹配该字符的目标状态，该末尾可能是空状态</a:t>
                </a:r>
                <a:r>
                  <a:rPr lang="zh-CN" altLang="en-US" dirty="0" smtClean="0"/>
                  <a:t>）状态，初始状态无匹配的，设为空状态</a:t>
                </a:r>
                <a:endParaRPr lang="en-US" altLang="zh-CN" dirty="0" smtClean="0"/>
              </a:p>
              <a:p>
                <a:pPr>
                  <a:spcBef>
                    <a:spcPts val="2400"/>
                  </a:spcBef>
                </a:pPr>
                <a:r>
                  <a:rPr lang="zh-CN" altLang="en-US" dirty="0" smtClean="0"/>
                  <a:t>优点</a:t>
                </a:r>
                <a:r>
                  <a:rPr lang="zh-CN" altLang="en-US" dirty="0" smtClean="0"/>
                  <a:t>：</a:t>
                </a:r>
                <a:r>
                  <a:rPr lang="zh-CN" altLang="en-US" dirty="0"/>
                  <a:t>更</a:t>
                </a:r>
                <a:r>
                  <a:rPr lang="zh-CN" altLang="en-US" dirty="0" smtClean="0"/>
                  <a:t>快</a:t>
                </a:r>
                <a:r>
                  <a:rPr lang="zh-CN" altLang="en-US" dirty="0" smtClean="0"/>
                  <a:t>，对每个输入字符，都是</a:t>
                </a:r>
                <a:r>
                  <a:rPr lang="en-US" altLang="zh-CN" i="1" dirty="0" smtClean="0"/>
                  <a:t>O(1)</a:t>
                </a:r>
                <a:endParaRPr lang="zh-CN" altLang="en-US" i="1" dirty="0" smtClean="0"/>
              </a:p>
              <a:p>
                <a:pPr>
                  <a:spcBef>
                    <a:spcPts val="2400"/>
                  </a:spcBef>
                </a:pPr>
                <a:r>
                  <a:rPr lang="zh-CN" altLang="en-US" dirty="0" smtClean="0"/>
                  <a:t>缺点：内存</a:t>
                </a:r>
                <a:r>
                  <a:rPr lang="zh-CN" altLang="en-US" dirty="0" smtClean="0"/>
                  <a:t>消耗</a:t>
                </a:r>
                <a:r>
                  <a:rPr lang="zh-CN" altLang="en-US" dirty="0" smtClean="0"/>
                  <a:t>很大：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𝑂</m:t>
                    </m:r>
                    <m:r>
                      <a:rPr lang="en-US" altLang="zh-CN" b="0" i="1" smtClean="0">
                        <a:latin typeface="Cambria Math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𝛴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 smtClean="0"/>
                  <a:t> </a:t>
                </a:r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n </a:t>
                </a:r>
                <a:r>
                  <a:rPr lang="zh-CN" altLang="en-US" dirty="0" smtClean="0"/>
                  <a:t>表示</a:t>
                </a:r>
                <a:r>
                  <a:rPr lang="zh-CN" altLang="en-US" dirty="0" smtClean="0"/>
                  <a:t>状态数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22" t="-2156" b="-24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66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DFA </a:t>
            </a:r>
            <a:r>
              <a:rPr lang="zh-CN" altLang="en-US" dirty="0" smtClean="0"/>
              <a:t>与 </a:t>
            </a:r>
            <a:r>
              <a:rPr lang="en-US" altLang="zh-CN" dirty="0" smtClean="0"/>
              <a:t>NFA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zh-CN" dirty="0" smtClean="0">
                    <a:solidFill>
                      <a:srgbClr val="C00000"/>
                    </a:solidFill>
                  </a:rPr>
                  <a:t>DFA</a:t>
                </a:r>
                <a:r>
                  <a:rPr lang="en-US" altLang="zh-CN" dirty="0" smtClean="0"/>
                  <a:t>: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D</a:t>
                </a:r>
                <a:r>
                  <a:rPr lang="en-US" altLang="zh-CN" dirty="0" smtClean="0"/>
                  <a:t>eterministic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F</a:t>
                </a:r>
                <a:r>
                  <a:rPr lang="en-US" altLang="zh-CN" dirty="0" smtClean="0"/>
                  <a:t>inite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A</a:t>
                </a:r>
                <a:r>
                  <a:rPr lang="en-US" altLang="zh-CN" dirty="0" smtClean="0"/>
                  <a:t>utomaton</a:t>
                </a:r>
              </a:p>
              <a:p>
                <a:pPr lvl="1"/>
                <a:r>
                  <a:rPr lang="zh-CN" altLang="en-US" dirty="0" smtClean="0"/>
                  <a:t>确定性的有穷自动机</a:t>
                </a:r>
                <a:endParaRPr lang="en-US" altLang="zh-CN" dirty="0" smtClean="0"/>
              </a:p>
              <a:p>
                <a:pPr lvl="1"/>
                <a:r>
                  <a:rPr lang="zh-CN" altLang="en-US" dirty="0" smtClean="0">
                    <a:latin typeface="华文楷体" pitchFamily="2" charset="-122"/>
                    <a:ea typeface="华文楷体" pitchFamily="2" charset="-122"/>
                  </a:rPr>
                  <a:t>状态转化函数</a:t>
                </a:r>
                <a:r>
                  <a:rPr lang="zh-CN" altLang="en-US" dirty="0" smtClean="0"/>
                  <a:t>：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rgbClr val="C00000"/>
                        </a:solidFill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𝒔</m:t>
                    </m:r>
                  </m:oMath>
                </a14:m>
                <a:endParaRPr lang="en-US" altLang="zh-CN" b="1" dirty="0" smtClean="0"/>
              </a:p>
              <a:p>
                <a:r>
                  <a:rPr lang="en-US" altLang="zh-CN" dirty="0" smtClean="0">
                    <a:solidFill>
                      <a:srgbClr val="C00000"/>
                    </a:solidFill>
                  </a:rPr>
                  <a:t>NFA</a:t>
                </a:r>
                <a:r>
                  <a:rPr lang="en-US" altLang="zh-CN" dirty="0" smtClean="0"/>
                  <a:t>: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N</a:t>
                </a:r>
                <a:r>
                  <a:rPr lang="en-US" altLang="zh-CN" dirty="0" smtClean="0"/>
                  <a:t>ondeterministic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F</a:t>
                </a:r>
                <a:r>
                  <a:rPr lang="en-US" altLang="zh-CN" dirty="0" smtClean="0"/>
                  <a:t>inite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A</a:t>
                </a:r>
                <a:r>
                  <a:rPr lang="en-US" altLang="zh-CN" dirty="0" smtClean="0"/>
                  <a:t>utomaton</a:t>
                </a:r>
              </a:p>
              <a:p>
                <a:pPr lvl="1"/>
                <a:r>
                  <a:rPr lang="zh-CN" altLang="en-US" dirty="0" smtClean="0"/>
                  <a:t>非确定性的有穷自动机</a:t>
                </a:r>
                <a:endParaRPr lang="en-US" altLang="zh-CN" dirty="0" smtClean="0"/>
              </a:p>
              <a:p>
                <a:pPr lvl="1"/>
                <a:r>
                  <a:rPr lang="zh-CN" altLang="en-US" dirty="0" smtClean="0">
                    <a:latin typeface="华文楷体" pitchFamily="2" charset="-122"/>
                    <a:ea typeface="华文楷体" pitchFamily="2" charset="-122"/>
                  </a:rPr>
                  <a:t>状态转化函数</a:t>
                </a:r>
                <a:r>
                  <a:rPr lang="zh-CN" altLang="en-US" dirty="0" smtClean="0"/>
                  <a:t>：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rgbClr val="C00000"/>
                        </a:solidFill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𝒔</m:t>
                        </m:r>
                      </m:e>
                    </m:d>
                  </m:oMath>
                </a14:m>
                <a:endParaRPr lang="en-US" altLang="zh-CN" b="1" dirty="0" smtClean="0">
                  <a:ea typeface="Cambria Math"/>
                </a:endParaRPr>
              </a:p>
              <a:p>
                <a:pPr lvl="1"/>
                <a:r>
                  <a:rPr lang="zh-CN" altLang="en-US" dirty="0" smtClean="0">
                    <a:ea typeface="Cambria Math"/>
                  </a:rPr>
                  <a:t>扩展的 </a:t>
                </a:r>
                <a:r>
                  <a:rPr lang="en-US" altLang="zh-CN" dirty="0" smtClean="0">
                    <a:ea typeface="Cambria Math"/>
                  </a:rPr>
                  <a:t>NFA </a:t>
                </a:r>
                <a:r>
                  <a:rPr lang="zh-CN" altLang="en-US" dirty="0" smtClean="0">
                    <a:ea typeface="Cambria Math"/>
                  </a:rPr>
                  <a:t>还有空转移 </a:t>
                </a:r>
                <a:r>
                  <a:rPr lang="en-US" altLang="zh-CN" dirty="0" smtClean="0">
                    <a:solidFill>
                      <a:srgbClr val="C00000"/>
                    </a:solidFill>
                    <a:ea typeface="Cambria Math"/>
                  </a:rPr>
                  <a:t>ε</a:t>
                </a:r>
                <a:endParaRPr lang="en-US" altLang="zh-CN" b="0" dirty="0" smtClean="0">
                  <a:ea typeface="Cambria Math"/>
                </a:endParaRPr>
              </a:p>
              <a:p>
                <a:r>
                  <a:rPr lang="zh-CN" altLang="en-US" b="0" dirty="0" smtClean="0">
                    <a:ea typeface="Cambria Math"/>
                  </a:rPr>
                  <a:t>共同点</a:t>
                </a:r>
                <a:endParaRPr lang="en-US" altLang="zh-CN" b="0" dirty="0" smtClean="0">
                  <a:ea typeface="Cambria Math"/>
                </a:endParaRPr>
              </a:p>
              <a:p>
                <a:pPr lvl="1"/>
                <a:r>
                  <a:rPr lang="zh-CN" altLang="en-US" dirty="0" smtClean="0">
                    <a:ea typeface="Cambria Math"/>
                  </a:rPr>
                  <a:t>字符集 </a:t>
                </a:r>
                <a:r>
                  <a:rPr lang="en-US" altLang="zh-CN" dirty="0" smtClean="0">
                    <a:solidFill>
                      <a:srgbClr val="C00000"/>
                    </a:solidFill>
                    <a:ea typeface="Cambria Math"/>
                  </a:rPr>
                  <a:t>Σ</a:t>
                </a:r>
              </a:p>
              <a:p>
                <a:pPr lvl="1"/>
                <a:r>
                  <a:rPr lang="zh-CN" altLang="en-US" dirty="0" smtClean="0">
                    <a:ea typeface="Cambria Math"/>
                  </a:rPr>
                  <a:t>状态集合 </a:t>
                </a:r>
                <a:r>
                  <a:rPr lang="en-US" altLang="zh-CN" dirty="0" smtClean="0">
                    <a:solidFill>
                      <a:srgbClr val="C00000"/>
                    </a:solidFill>
                    <a:ea typeface="Cambria Math"/>
                  </a:rPr>
                  <a:t>Q</a:t>
                </a:r>
                <a:r>
                  <a:rPr lang="zh-CN" altLang="en-US" dirty="0" smtClean="0">
                    <a:ea typeface="Cambria Math"/>
                  </a:rPr>
                  <a:t>，包括：</a:t>
                </a:r>
                <a:endParaRPr lang="en-US" altLang="zh-CN" dirty="0" smtClean="0">
                  <a:ea typeface="Cambria Math"/>
                </a:endParaRPr>
              </a:p>
              <a:p>
                <a:pPr lvl="2"/>
                <a:r>
                  <a:rPr lang="zh-CN" altLang="en-US" b="0" dirty="0" smtClean="0">
                    <a:ea typeface="Cambria Math"/>
                  </a:rPr>
                  <a:t>唯一的初始状态 </a:t>
                </a:r>
                <a:r>
                  <a:rPr lang="en-US" altLang="zh-CN" b="0" dirty="0" smtClean="0">
                    <a:solidFill>
                      <a:srgbClr val="C00000"/>
                    </a:solidFill>
                    <a:ea typeface="Cambria Math"/>
                  </a:rPr>
                  <a:t>I</a:t>
                </a:r>
                <a:r>
                  <a:rPr lang="zh-CN" altLang="en-US" b="0" dirty="0" smtClean="0">
                    <a:ea typeface="Cambria Math"/>
                  </a:rPr>
                  <a:t>，终止状态集合 </a:t>
                </a:r>
                <a:r>
                  <a:rPr lang="en-US" altLang="zh-CN" b="0" dirty="0" smtClean="0">
                    <a:solidFill>
                      <a:srgbClr val="C00000"/>
                    </a:solidFill>
                    <a:ea typeface="Cambria Math"/>
                  </a:rPr>
                  <a:t>F</a:t>
                </a:r>
              </a:p>
              <a:p>
                <a:pPr lvl="2"/>
                <a:r>
                  <a:rPr lang="zh-CN" altLang="en-US" dirty="0">
                    <a:ea typeface="Cambria Math"/>
                  </a:rPr>
                  <a:t>初始状态 </a:t>
                </a:r>
                <a:r>
                  <a:rPr lang="en-US" altLang="zh-CN" dirty="0" smtClean="0">
                    <a:solidFill>
                      <a:srgbClr val="C00000"/>
                    </a:solidFill>
                    <a:ea typeface="Cambria Math"/>
                  </a:rPr>
                  <a:t>I </a:t>
                </a:r>
                <a:r>
                  <a:rPr lang="zh-CN" altLang="en-US" dirty="0" smtClean="0">
                    <a:ea typeface="Cambria Math"/>
                  </a:rPr>
                  <a:t>也可以同时是终止状态</a:t>
                </a:r>
                <a:r>
                  <a:rPr lang="en-US" altLang="zh-CN" dirty="0" smtClean="0">
                    <a:ea typeface="Cambria Math"/>
                  </a:rPr>
                  <a:t>(</a:t>
                </a:r>
                <a:r>
                  <a:rPr lang="zh-CN" altLang="en-US" dirty="0" smtClean="0">
                    <a:ea typeface="Cambria Math"/>
                  </a:rPr>
                  <a:t>此时自动机必然包括空串</a:t>
                </a:r>
                <a:r>
                  <a:rPr lang="en-US" altLang="zh-CN" dirty="0" smtClean="0">
                    <a:ea typeface="Cambria Math"/>
                  </a:rPr>
                  <a:t>)</a:t>
                </a:r>
                <a:endParaRPr lang="en-US" altLang="zh-CN" b="0" dirty="0" smtClean="0">
                  <a:ea typeface="Cambria Math"/>
                </a:endParaRPr>
              </a:p>
              <a:p>
                <a:pPr lvl="1"/>
                <a:r>
                  <a:rPr lang="zh-CN" altLang="en-US" dirty="0">
                    <a:ea typeface="Cambria Math"/>
                  </a:rPr>
                  <a:t>状态</a:t>
                </a:r>
                <a:r>
                  <a:rPr lang="zh-CN" altLang="en-US" dirty="0" smtClean="0">
                    <a:ea typeface="Cambria Math"/>
                  </a:rPr>
                  <a:t>转换函数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rgbClr val="C00000"/>
                        </a:solidFill>
                        <a:latin typeface="Cambria Math"/>
                      </a:rPr>
                      <m:t>𝛿</m:t>
                    </m:r>
                  </m:oMath>
                </a14:m>
                <a:endParaRPr lang="en-US" altLang="zh-CN" b="0" dirty="0" smtClean="0">
                  <a:ea typeface="Cambria Math"/>
                </a:endParaRPr>
              </a:p>
              <a:p>
                <a:pPr lvl="1"/>
                <a:endParaRPr lang="en-US" altLang="zh-CN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  <a:blipFill rotWithShape="0">
                <a:blip r:embed="rId3"/>
                <a:stretch>
                  <a:fillRect t="-29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圆角矩形标注 3"/>
          <p:cNvSpPr/>
          <p:nvPr/>
        </p:nvSpPr>
        <p:spPr>
          <a:xfrm>
            <a:off x="5580112" y="3546640"/>
            <a:ext cx="2664296" cy="1368152"/>
          </a:xfrm>
          <a:prstGeom prst="wedgeRoundRectCallout">
            <a:avLst>
              <a:gd name="adj1" fmla="val -66044"/>
              <a:gd name="adj2" fmla="val -3903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转移目标是一个状态集合，可能包含多个状态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5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DFA </a:t>
            </a:r>
            <a:r>
              <a:rPr lang="zh-CN" altLang="en-US" dirty="0" smtClean="0"/>
              <a:t>的实现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81128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最简单的实现</a:t>
            </a:r>
            <a:r>
              <a:rPr lang="en-US" altLang="zh-CN" dirty="0" smtClean="0"/>
              <a:t>(</a:t>
            </a:r>
            <a:r>
              <a:rPr lang="zh-CN" altLang="en-US" sz="2400" dirty="0" smtClean="0"/>
              <a:t>需附带一个位图保存终止状态标志</a:t>
            </a:r>
            <a:r>
              <a:rPr lang="en-US" altLang="zh-CN" dirty="0" smtClean="0"/>
              <a:t>)</a:t>
            </a:r>
          </a:p>
          <a:p>
            <a:pPr marL="400050" lvl="1" indent="0">
              <a:buNone/>
            </a:pPr>
            <a:r>
              <a:rPr lang="en-US" altLang="zh-CN" sz="2000" dirty="0" err="1" smtClean="0">
                <a:solidFill>
                  <a:srgbClr val="00BF00"/>
                </a:solidFill>
                <a:latin typeface="Bitstream Vera Sans Mono" panose="020B0609030804020204" pitchFamily="49" charset="0"/>
              </a:rPr>
              <a:t>typedef</a:t>
            </a:r>
            <a:r>
              <a:rPr lang="en-US" altLang="zh-CN" sz="2000" dirty="0">
                <a:solidFill>
                  <a:prstClr val="black"/>
                </a:solidFill>
                <a:latin typeface="Bitstream Vera Sans Mono" panose="020B0609030804020204" pitchFamily="49" charset="0"/>
              </a:rPr>
              <a:t> </a:t>
            </a:r>
            <a:r>
              <a:rPr lang="en-US" altLang="zh-CN" sz="2000" dirty="0" smtClean="0">
                <a:solidFill>
                  <a:srgbClr val="00BF00"/>
                </a:solidFill>
                <a:latin typeface="Bitstream Vera Sans Mono" panose="020B0609030804020204" pitchFamily="49" charset="0"/>
              </a:rPr>
              <a:t>unsigned</a:t>
            </a:r>
            <a:r>
              <a:rPr lang="en-US" altLang="zh-CN" sz="2000" dirty="0">
                <a:solidFill>
                  <a:prstClr val="black"/>
                </a:solidFill>
                <a:latin typeface="Bitstream Vera Sans Mono" panose="020B0609030804020204" pitchFamily="49" charset="0"/>
              </a:rPr>
              <a:t> </a:t>
            </a:r>
            <a:r>
              <a:rPr lang="en-US" altLang="zh-CN" sz="2000" dirty="0" err="1" smtClean="0">
                <a:solidFill>
                  <a:srgbClr val="00BF00"/>
                </a:solidFill>
                <a:latin typeface="Bitstream Vera Sans Mono" panose="020B0609030804020204" pitchFamily="49" charset="0"/>
              </a:rPr>
              <a:t>int</a:t>
            </a:r>
            <a:r>
              <a:rPr lang="en-US" altLang="zh-CN" sz="2000" dirty="0">
                <a:solidFill>
                  <a:prstClr val="black"/>
                </a:solidFill>
                <a:latin typeface="Bitstream Vera Sans Mono" panose="020B0609030804020204" pitchFamily="49" charset="0"/>
              </a:rPr>
              <a:t> </a:t>
            </a:r>
            <a:r>
              <a:rPr lang="en-US" altLang="zh-CN" sz="2000" dirty="0" err="1">
                <a:solidFill>
                  <a:prstClr val="black"/>
                </a:solidFill>
                <a:latin typeface="Bitstream Vera Sans Mono" panose="020B0609030804020204" pitchFamily="49" charset="0"/>
              </a:rPr>
              <a:t>state_id_t</a:t>
            </a:r>
            <a:r>
              <a:rPr lang="en-US" altLang="zh-CN" sz="2000" dirty="0">
                <a:solidFill>
                  <a:prstClr val="black"/>
                </a:solidFill>
                <a:latin typeface="Bitstream Vera Sans Mono" panose="020B0609030804020204" pitchFamily="49" charset="0"/>
              </a:rPr>
              <a:t>;</a:t>
            </a:r>
          </a:p>
          <a:p>
            <a:pPr marL="400050" lvl="1" indent="0">
              <a:buNone/>
            </a:pPr>
            <a:r>
              <a:rPr lang="en-US" altLang="zh-CN" sz="2000" dirty="0" err="1" smtClean="0">
                <a:solidFill>
                  <a:srgbClr val="00BF00"/>
                </a:solidFill>
                <a:latin typeface="Bitstream Vera Sans Mono" panose="020B0609030804020204" pitchFamily="49" charset="0"/>
              </a:rPr>
              <a:t>typedef</a:t>
            </a:r>
            <a:r>
              <a:rPr lang="en-US" altLang="zh-CN" sz="2000" dirty="0">
                <a:solidFill>
                  <a:prstClr val="black"/>
                </a:solidFill>
                <a:latin typeface="Bitstream Vera Sans Mono" panose="020B0609030804020204" pitchFamily="49" charset="0"/>
              </a:rPr>
              <a:t> </a:t>
            </a:r>
            <a:r>
              <a:rPr lang="en-US" altLang="zh-CN" sz="2000" dirty="0" smtClean="0">
                <a:solidFill>
                  <a:srgbClr val="00BF00"/>
                </a:solidFill>
                <a:latin typeface="Bitstream Vera Sans Mono" panose="020B0609030804020204" pitchFamily="49" charset="0"/>
              </a:rPr>
              <a:t>unsigned</a:t>
            </a:r>
            <a:r>
              <a:rPr lang="en-US" altLang="zh-CN" sz="2000" dirty="0">
                <a:solidFill>
                  <a:prstClr val="black"/>
                </a:solidFill>
                <a:latin typeface="Bitstream Vera Sans Mono" panose="020B0609030804020204" pitchFamily="49" charset="0"/>
              </a:rPr>
              <a:t> </a:t>
            </a:r>
            <a:r>
              <a:rPr lang="en-US" altLang="zh-CN" sz="2000" dirty="0" smtClean="0">
                <a:solidFill>
                  <a:srgbClr val="00BF00"/>
                </a:solidFill>
                <a:latin typeface="Bitstream Vera Sans Mono" panose="020B0609030804020204" pitchFamily="49" charset="0"/>
              </a:rPr>
              <a:t>char</a:t>
            </a:r>
            <a:r>
              <a:rPr lang="en-US" altLang="zh-CN" sz="2000" dirty="0">
                <a:solidFill>
                  <a:prstClr val="black"/>
                </a:solidFill>
                <a:latin typeface="Bitstream Vera Sans Mono" panose="020B0609030804020204" pitchFamily="49" charset="0"/>
              </a:rPr>
              <a:t> </a:t>
            </a:r>
            <a:r>
              <a:rPr lang="en-US" altLang="zh-CN" sz="2000" dirty="0" err="1">
                <a:solidFill>
                  <a:prstClr val="black"/>
                </a:solidFill>
                <a:latin typeface="Bitstream Vera Sans Mono" panose="020B0609030804020204" pitchFamily="49" charset="0"/>
              </a:rPr>
              <a:t>char_t</a:t>
            </a:r>
            <a:r>
              <a:rPr lang="en-US" altLang="zh-CN" sz="2000" dirty="0">
                <a:solidFill>
                  <a:prstClr val="black"/>
                </a:solidFill>
                <a:latin typeface="Bitstream Vera Sans Mono" panose="020B0609030804020204" pitchFamily="49" charset="0"/>
              </a:rPr>
              <a:t>;</a:t>
            </a:r>
          </a:p>
          <a:p>
            <a:pPr marL="400050" lvl="1" indent="0">
              <a:buNone/>
            </a:pPr>
            <a:r>
              <a:rPr lang="en-US" altLang="zh-CN" sz="2000" dirty="0" err="1" smtClean="0">
                <a:solidFill>
                  <a:srgbClr val="00BF00"/>
                </a:solidFill>
                <a:latin typeface="Bitstream Vera Sans Mono" panose="020B0609030804020204" pitchFamily="49" charset="0"/>
              </a:rPr>
              <a:t>typedef</a:t>
            </a:r>
            <a:r>
              <a:rPr lang="en-US" altLang="zh-CN" sz="2000" dirty="0">
                <a:solidFill>
                  <a:prstClr val="black"/>
                </a:solidFill>
                <a:latin typeface="Bitstream Vera Sans Mono" panose="020B0609030804020204" pitchFamily="49" charset="0"/>
              </a:rPr>
              <a:t> </a:t>
            </a:r>
            <a:r>
              <a:rPr lang="en-US" altLang="zh-CN" sz="2000" dirty="0" err="1">
                <a:solidFill>
                  <a:prstClr val="black"/>
                </a:solidFill>
                <a:latin typeface="Bitstream Vera Sans Mono" panose="020B0609030804020204" pitchFamily="49" charset="0"/>
              </a:rPr>
              <a:t>state_id_t</a:t>
            </a:r>
            <a:r>
              <a:rPr lang="en-US" altLang="zh-CN" sz="2000" dirty="0">
                <a:solidFill>
                  <a:prstClr val="black"/>
                </a:solidFill>
                <a:latin typeface="Bitstream Vera Sans Mono" panose="020B0609030804020204" pitchFamily="49" charset="0"/>
              </a:rPr>
              <a:t> </a:t>
            </a:r>
            <a:r>
              <a:rPr lang="en-US" altLang="zh-CN" sz="2000" dirty="0" err="1">
                <a:solidFill>
                  <a:prstClr val="black"/>
                </a:solidFill>
                <a:latin typeface="Bitstream Vera Sans Mono" panose="020B0609030804020204" pitchFamily="49" charset="0"/>
              </a:rPr>
              <a:t>automata_t</a:t>
            </a:r>
            <a:r>
              <a:rPr lang="en-US" altLang="zh-CN" sz="2000" dirty="0">
                <a:solidFill>
                  <a:prstClr val="black"/>
                </a:solidFill>
                <a:latin typeface="Bitstream Vera Sans Mono" panose="020B0609030804020204" pitchFamily="49" charset="0"/>
              </a:rPr>
              <a:t>[][</a:t>
            </a:r>
            <a:r>
              <a:rPr lang="en-US" altLang="zh-CN" sz="2000" dirty="0" smtClean="0">
                <a:solidFill>
                  <a:srgbClr val="BF0000"/>
                </a:solidFill>
                <a:latin typeface="Bitstream Vera Sans Mono" panose="020B0609030804020204" pitchFamily="49" charset="0"/>
              </a:rPr>
              <a:t>256</a:t>
            </a:r>
            <a:r>
              <a:rPr lang="en-US" altLang="zh-CN" sz="2000" dirty="0" smtClean="0">
                <a:solidFill>
                  <a:prstClr val="black"/>
                </a:solidFill>
                <a:latin typeface="Bitstream Vera Sans Mono" panose="020B0609030804020204" pitchFamily="49" charset="0"/>
              </a:rPr>
              <a:t>];</a:t>
            </a:r>
          </a:p>
          <a:p>
            <a:pPr>
              <a:spcBef>
                <a:spcPts val="1800"/>
              </a:spcBef>
            </a:pPr>
            <a:r>
              <a:rPr lang="zh-CN" altLang="en-US" dirty="0"/>
              <a:t>缺点：空间消耗太大，仅</a:t>
            </a:r>
            <a:r>
              <a:rPr lang="zh-CN" altLang="en-US" dirty="0" smtClean="0"/>
              <a:t>适用于</a:t>
            </a:r>
            <a:endParaRPr lang="en-US" altLang="zh-CN" dirty="0"/>
          </a:p>
          <a:p>
            <a:pPr lvl="1"/>
            <a:r>
              <a:rPr lang="en-US" altLang="zh-CN" sz="2000" dirty="0" smtClean="0">
                <a:solidFill>
                  <a:prstClr val="black"/>
                </a:solidFill>
                <a:latin typeface="Bitstream Vera Sans Mono"/>
              </a:rPr>
              <a:t>Demo </a:t>
            </a:r>
            <a:r>
              <a:rPr lang="zh-CN" altLang="en-US" sz="2000" dirty="0" smtClean="0">
                <a:solidFill>
                  <a:prstClr val="black"/>
                </a:solidFill>
                <a:latin typeface="Bitstream Vera Sans Mono"/>
              </a:rPr>
              <a:t>级应用</a:t>
            </a:r>
            <a:endParaRPr lang="en-US" altLang="zh-CN" sz="2000" dirty="0" smtClean="0">
              <a:solidFill>
                <a:prstClr val="black"/>
              </a:solidFill>
              <a:latin typeface="Bitstream Vera Sans Mono"/>
            </a:endParaRPr>
          </a:p>
          <a:p>
            <a:pPr lvl="1"/>
            <a:r>
              <a:rPr lang="zh-CN" altLang="en-US" sz="2000" dirty="0" smtClean="0">
                <a:solidFill>
                  <a:prstClr val="black"/>
                </a:solidFill>
                <a:latin typeface="Bitstream Vera Sans Mono"/>
              </a:rPr>
              <a:t>非常小的 </a:t>
            </a:r>
            <a:r>
              <a:rPr lang="en-US" altLang="zh-CN" sz="2000" dirty="0" smtClean="0">
                <a:solidFill>
                  <a:prstClr val="black"/>
                </a:solidFill>
                <a:latin typeface="Bitstream Vera Sans Mono"/>
              </a:rPr>
              <a:t>DFA </a:t>
            </a:r>
          </a:p>
          <a:p>
            <a:pPr lvl="1"/>
            <a:r>
              <a:rPr lang="zh-CN" altLang="en-US" sz="2000" dirty="0" smtClean="0">
                <a:solidFill>
                  <a:prstClr val="black"/>
                </a:solidFill>
                <a:latin typeface="Bitstream Vera Sans Mono"/>
              </a:rPr>
              <a:t>状态转移非常密集的 </a:t>
            </a:r>
            <a:r>
              <a:rPr lang="en-US" altLang="zh-CN" sz="2000" dirty="0" smtClean="0">
                <a:solidFill>
                  <a:prstClr val="black"/>
                </a:solidFill>
                <a:latin typeface="Bitstream Vera Sans Mono"/>
              </a:rPr>
              <a:t>DFA</a:t>
            </a:r>
          </a:p>
          <a:p>
            <a:pPr>
              <a:spcBef>
                <a:spcPts val="1800"/>
              </a:spcBef>
            </a:pPr>
            <a:r>
              <a:rPr lang="zh-CN" altLang="en-US" dirty="0">
                <a:solidFill>
                  <a:prstClr val="black"/>
                </a:solidFill>
                <a:latin typeface="Bitstream Vera Sans Mono"/>
              </a:rPr>
              <a:t>实际</a:t>
            </a:r>
            <a:r>
              <a:rPr lang="zh-CN" altLang="en-US" dirty="0" smtClean="0">
                <a:solidFill>
                  <a:prstClr val="black"/>
                </a:solidFill>
                <a:latin typeface="Bitstream Vera Sans Mono"/>
              </a:rPr>
              <a:t>应用中往往有包含数亿，甚至数十亿</a:t>
            </a:r>
            <a:r>
              <a:rPr lang="zh-CN" altLang="en-US" dirty="0">
                <a:solidFill>
                  <a:prstClr val="black"/>
                </a:solidFill>
                <a:latin typeface="Bitstream Vera Sans Mono"/>
              </a:rPr>
              <a:t>状态</a:t>
            </a:r>
            <a:r>
              <a:rPr lang="zh-CN" altLang="en-US" dirty="0" smtClean="0">
                <a:solidFill>
                  <a:prstClr val="black"/>
                </a:solidFill>
                <a:latin typeface="Bitstream Vera Sans Mono"/>
              </a:rPr>
              <a:t>的自动机，需要使用更紧凑的实现</a:t>
            </a:r>
            <a:endParaRPr lang="en-US" altLang="zh-CN" dirty="0">
              <a:solidFill>
                <a:prstClr val="black"/>
              </a:solidFill>
              <a:latin typeface="Bitstream Vera Sans Mono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55976" y="3933056"/>
            <a:ext cx="4320480" cy="93610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正则表达式的</a:t>
            </a:r>
            <a:r>
              <a:rPr lang="en-US" altLang="zh-CN" dirty="0" smtClean="0">
                <a:solidFill>
                  <a:schemeClr val="tx1"/>
                </a:solidFill>
              </a:rPr>
              <a:t>DFA</a:t>
            </a:r>
            <a:r>
              <a:rPr lang="zh-CN" altLang="en-US" dirty="0" smtClean="0">
                <a:solidFill>
                  <a:schemeClr val="tx1"/>
                </a:solidFill>
              </a:rPr>
              <a:t>一般比较小，也比较密，用这种简单实现是可行的。</a:t>
            </a:r>
            <a:r>
              <a:rPr lang="en-US" altLang="zh-CN" dirty="0" smtClean="0">
                <a:solidFill>
                  <a:schemeClr val="tx1"/>
                </a:solidFill>
              </a:rPr>
              <a:t>Google RE2 </a:t>
            </a:r>
            <a:r>
              <a:rPr lang="zh-CN" altLang="en-US" dirty="0" smtClean="0">
                <a:solidFill>
                  <a:schemeClr val="tx1"/>
                </a:solidFill>
              </a:rPr>
              <a:t>中的 </a:t>
            </a:r>
            <a:r>
              <a:rPr lang="en-US" altLang="zh-CN" dirty="0" smtClean="0">
                <a:solidFill>
                  <a:schemeClr val="tx1"/>
                </a:solidFill>
              </a:rPr>
              <a:t>DFA </a:t>
            </a:r>
            <a:r>
              <a:rPr lang="zh-CN" altLang="en-US" dirty="0" smtClean="0">
                <a:solidFill>
                  <a:schemeClr val="tx1"/>
                </a:solidFill>
              </a:rPr>
              <a:t>就是用了这种实现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4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紧凑的实现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9646"/>
                <a:ext cx="8579296" cy="503569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zh-CN" altLang="en-US" dirty="0" smtClean="0"/>
                  <a:t>实际应用中</a:t>
                </a:r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DFA </a:t>
                </a:r>
                <a:r>
                  <a:rPr lang="zh-CN" altLang="en-US" dirty="0" smtClean="0"/>
                  <a:t>的状态转移很稀疏（</a:t>
                </a:r>
                <a:r>
                  <a:rPr lang="zh-CN" altLang="en-US" dirty="0" smtClean="0"/>
                  <a:t>一般</a:t>
                </a:r>
                <a:r>
                  <a:rPr lang="zh-CN" altLang="en-US" dirty="0"/>
                  <a:t>情况下</a:t>
                </a:r>
                <a:r>
                  <a:rPr lang="zh-CN" altLang="en-US" dirty="0" smtClean="0"/>
                  <a:t>，</a:t>
                </a:r>
                <a:r>
                  <a:rPr lang="zh-CN" altLang="en-US" dirty="0" smtClean="0"/>
                  <a:t>大数状态的转移数不超过</a:t>
                </a:r>
                <a:r>
                  <a:rPr lang="en-US" altLang="zh-CN" dirty="0" smtClean="0"/>
                  <a:t>2</a:t>
                </a:r>
                <a:r>
                  <a:rPr lang="zh-CN" altLang="en-US" dirty="0" smtClean="0"/>
                  <a:t>）</a:t>
                </a:r>
                <a:endParaRPr lang="en-US" altLang="zh-CN" dirty="0" smtClean="0"/>
              </a:p>
              <a:p>
                <a:pPr lvl="1"/>
                <a:r>
                  <a:rPr lang="zh-CN" altLang="en-US" dirty="0" smtClean="0"/>
                  <a:t>相当数量</a:t>
                </a:r>
                <a:r>
                  <a:rPr lang="en-US" altLang="zh-CN" dirty="0" smtClean="0"/>
                  <a:t>(</a:t>
                </a:r>
                <a:r>
                  <a:rPr lang="zh-CN" altLang="en-US" dirty="0" smtClean="0"/>
                  <a:t>一般在</a:t>
                </a:r>
                <a:r>
                  <a:rPr lang="en-US" altLang="zh-CN" dirty="0" smtClean="0"/>
                  <a:t>40%</a:t>
                </a:r>
                <a:r>
                  <a:rPr lang="zh-CN" altLang="en-US" dirty="0" smtClean="0"/>
                  <a:t>以上</a:t>
                </a:r>
                <a:r>
                  <a:rPr lang="en-US" altLang="zh-CN" dirty="0" smtClean="0"/>
                  <a:t>)</a:t>
                </a:r>
                <a:r>
                  <a:rPr lang="zh-CN" altLang="en-US" dirty="0" smtClean="0"/>
                  <a:t>的状态仅有一个转移</a:t>
                </a:r>
                <a:endParaRPr lang="en-US" altLang="zh-CN" dirty="0" smtClean="0"/>
              </a:p>
              <a:p>
                <a:pPr>
                  <a:spcBef>
                    <a:spcPts val="2400"/>
                  </a:spcBef>
                </a:pPr>
                <a:r>
                  <a:rPr lang="en-US" altLang="zh-CN" dirty="0" smtClean="0"/>
                  <a:t>Double Array Trie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𝑠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altLang="zh-CN" sz="24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𝑏𝑎𝑠𝑒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n-US" altLang="zh-CN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</a:rPr>
                      <m:t>𝑖𝑓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𝑐h𝑒𝑐𝑘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𝑏𝑎𝑠𝑒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US" altLang="zh-CN" sz="2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𝑐</m:t>
                            </m:r>
                          </m:e>
                        </m:d>
                        <m:r>
                          <a:rPr lang="en-US" altLang="zh-CN" sz="2400" b="0" i="1" smtClean="0">
                            <a:latin typeface="Cambria Math"/>
                          </a:rPr>
                          <m:t>==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endParaRPr lang="en-US" altLang="zh-CN" sz="2400" b="0" dirty="0" smtClean="0"/>
              </a:p>
              <a:p>
                <a:pPr lvl="2"/>
                <a:r>
                  <a:rPr lang="en-US" altLang="zh-CN" sz="2000" dirty="0" smtClean="0"/>
                  <a:t>check[s] </a:t>
                </a:r>
                <a:r>
                  <a:rPr lang="zh-CN" altLang="en-US" sz="2000" dirty="0" smtClean="0"/>
                  <a:t>相当于是 </a:t>
                </a:r>
                <a:r>
                  <a:rPr lang="en-US" altLang="zh-CN" sz="2000" dirty="0" smtClean="0"/>
                  <a:t>parent[s]</a:t>
                </a:r>
                <a:r>
                  <a:rPr lang="zh-CN" altLang="en-US" sz="2000" dirty="0" smtClean="0"/>
                  <a:t>，求逆时非常有用</a:t>
                </a:r>
                <a:r>
                  <a:rPr lang="en-US" altLang="zh-CN" sz="2000" dirty="0" smtClean="0"/>
                  <a:t>(Hopcroft</a:t>
                </a:r>
                <a:r>
                  <a:rPr lang="zh-CN" altLang="en-US" sz="2000" dirty="0" smtClean="0"/>
                  <a:t>算法</a:t>
                </a:r>
                <a:r>
                  <a:rPr lang="en-US" altLang="zh-CN" sz="2000" dirty="0" smtClean="0"/>
                  <a:t>)</a:t>
                </a:r>
              </a:p>
              <a:p>
                <a:pPr lvl="1"/>
                <a:r>
                  <a:rPr lang="zh-CN" altLang="en-US" sz="2400" dirty="0" smtClean="0"/>
                  <a:t>可以用来实现 </a:t>
                </a:r>
                <a:r>
                  <a:rPr lang="en-US" altLang="zh-CN" sz="2400" dirty="0" smtClean="0"/>
                  <a:t>AC</a:t>
                </a:r>
                <a:r>
                  <a:rPr lang="zh-CN" altLang="en-US" sz="2400" dirty="0" smtClean="0"/>
                  <a:t>自动机</a:t>
                </a:r>
                <a:endParaRPr lang="en-US" altLang="zh-CN" sz="2400" dirty="0" smtClean="0"/>
              </a:p>
              <a:p>
                <a:pPr>
                  <a:spcBef>
                    <a:spcPts val="2400"/>
                  </a:spcBef>
                </a:pPr>
                <a:r>
                  <a:rPr lang="en-US" altLang="zh-CN" dirty="0" smtClean="0"/>
                  <a:t>Bitmap + Small Char Set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=(</m:t>
                    </m:r>
                    <m:r>
                      <a:rPr lang="en-US" altLang="zh-CN" b="0" i="1" smtClean="0">
                        <a:latin typeface="Cambria Math"/>
                      </a:rPr>
                      <m:t>𝑏𝑎𝑠𝑒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+</m:t>
                    </m:r>
                    <m:r>
                      <a:rPr lang="en-US" altLang="zh-CN" b="0" i="1" smtClean="0">
                        <a:latin typeface="Cambria Math"/>
                      </a:rPr>
                      <m:t>𝑐</m:t>
                    </m:r>
                    <m:r>
                      <a:rPr lang="en-US" altLang="zh-CN" b="0" i="1" smtClean="0">
                        <a:latin typeface="Cambria Math"/>
                      </a:rPr>
                      <m:t>) </m:t>
                    </m:r>
                    <m:r>
                      <a:rPr lang="en-US" altLang="zh-CN" b="0" i="1" smtClean="0">
                        <a:latin typeface="Cambria Math"/>
                      </a:rPr>
                      <m:t>𝑖𝑓</m:t>
                    </m:r>
                    <m:r>
                      <a:rPr lang="en-US" altLang="zh-CN" b="0" i="1" smtClean="0">
                        <a:latin typeface="Cambria Math"/>
                      </a:rPr>
                      <m:t> (</m:t>
                    </m:r>
                    <m:r>
                      <a:rPr lang="en-US" altLang="zh-CN" b="0" i="1" smtClean="0">
                        <a:latin typeface="Cambria Math"/>
                      </a:rPr>
                      <m:t>𝑏𝑖𝑡𝑚𝑎𝑝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𝑠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==1)</m:t>
                    </m:r>
                  </m:oMath>
                </a14:m>
                <a:endParaRPr lang="en-US" altLang="zh-CN" dirty="0" smtClean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9646"/>
                <a:ext cx="8579296" cy="5035698"/>
              </a:xfrm>
              <a:blipFill rotWithShape="0">
                <a:blip r:embed="rId3"/>
                <a:stretch>
                  <a:fillRect l="-142" t="-2421" r="-2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195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工程实践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56792"/>
            <a:ext cx="8686800" cy="4925144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Double Array </a:t>
            </a:r>
            <a:r>
              <a:rPr lang="en-US" altLang="zh-CN" dirty="0" err="1" smtClean="0"/>
              <a:t>Trie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启发式填充方法</a:t>
            </a:r>
            <a:r>
              <a:rPr lang="zh-CN" altLang="en-US" dirty="0" smtClean="0"/>
              <a:t>（</a:t>
            </a:r>
            <a:r>
              <a:rPr lang="zh-CN" altLang="en-US" dirty="0"/>
              <a:t>一般</a:t>
            </a:r>
            <a:r>
              <a:rPr lang="zh-CN" altLang="en-US" dirty="0" smtClean="0"/>
              <a:t>可以</a:t>
            </a:r>
            <a:r>
              <a:rPr lang="zh-CN" altLang="en-US" dirty="0" smtClean="0"/>
              <a:t>填充到</a:t>
            </a:r>
            <a:r>
              <a:rPr lang="en-US" altLang="zh-CN" dirty="0" smtClean="0"/>
              <a:t>99.9%</a:t>
            </a:r>
            <a:r>
              <a:rPr lang="zh-CN" altLang="en-US" dirty="0" smtClean="0"/>
              <a:t>以上）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Offline</a:t>
            </a:r>
            <a:r>
              <a:rPr lang="zh-CN" altLang="en-US" dirty="0" smtClean="0"/>
              <a:t>填充：</a:t>
            </a:r>
            <a:r>
              <a:rPr lang="en-US" altLang="zh-CN" dirty="0" smtClean="0"/>
              <a:t>BFS</a:t>
            </a:r>
            <a:r>
              <a:rPr lang="en-US" altLang="zh-CN" dirty="0"/>
              <a:t>/</a:t>
            </a:r>
            <a:r>
              <a:rPr lang="en-US" altLang="zh-CN" dirty="0" smtClean="0"/>
              <a:t>DFS </a:t>
            </a:r>
            <a:r>
              <a:rPr lang="zh-CN" altLang="en-US" dirty="0" smtClean="0"/>
              <a:t>遍历时填充，不需重定位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Online</a:t>
            </a:r>
            <a:r>
              <a:rPr lang="zh-CN" altLang="en-US" dirty="0" smtClean="0"/>
              <a:t>填充：无空位时需要重定位</a:t>
            </a:r>
          </a:p>
          <a:p>
            <a:pPr>
              <a:spcBef>
                <a:spcPts val="2400"/>
              </a:spcBef>
            </a:pPr>
            <a:r>
              <a:rPr lang="en-US" altLang="zh-CN" dirty="0" smtClean="0"/>
              <a:t>Bitmap Byte Char Set DFA</a:t>
            </a:r>
          </a:p>
          <a:p>
            <a:pPr lvl="1"/>
            <a:r>
              <a:rPr lang="en-US" altLang="zh-CN" dirty="0" smtClean="0"/>
              <a:t>min/max char + </a:t>
            </a:r>
            <a:r>
              <a:rPr lang="zh-CN" altLang="en-US" dirty="0" smtClean="0"/>
              <a:t>指针（整数表示的相对偏移）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仅一个转移时，指针直接指向目标状态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有多个转移</a:t>
            </a:r>
            <a:r>
              <a:rPr lang="zh-CN" altLang="en-US" dirty="0"/>
              <a:t>时，</a:t>
            </a:r>
            <a:r>
              <a:rPr lang="zh-CN" altLang="en-US" dirty="0" smtClean="0"/>
              <a:t>指针指向内存池中的</a:t>
            </a:r>
            <a:r>
              <a:rPr lang="en-US" altLang="zh-CN" dirty="0" smtClean="0"/>
              <a:t>Bitmap+</a:t>
            </a:r>
            <a:r>
              <a:rPr lang="zh-CN" altLang="en-US" dirty="0" smtClean="0"/>
              <a:t>数组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使用硬件 </a:t>
            </a:r>
            <a:r>
              <a:rPr lang="en-US" altLang="zh-CN" dirty="0" err="1" smtClean="0"/>
              <a:t>popcnt</a:t>
            </a:r>
            <a:r>
              <a:rPr lang="en-US" altLang="zh-CN" dirty="0" smtClean="0"/>
              <a:t> </a:t>
            </a:r>
            <a:r>
              <a:rPr lang="zh-CN" altLang="en-US" dirty="0" smtClean="0"/>
              <a:t>和 </a:t>
            </a:r>
            <a:r>
              <a:rPr lang="en-US" altLang="zh-CN" dirty="0" err="1" smtClean="0"/>
              <a:t>ctz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175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Succinct </a:t>
            </a:r>
            <a:r>
              <a:rPr lang="en-US" altLang="zh-CN" dirty="0" err="1" smtClean="0"/>
              <a:t>Reprsentation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09120"/>
          </a:xfrm>
        </p:spPr>
        <p:txBody>
          <a:bodyPr>
            <a:normAutofit lnSpcReduction="10000"/>
          </a:bodyPr>
          <a:lstStyle/>
          <a:p>
            <a:r>
              <a:rPr lang="zh-CN" altLang="en-US" sz="3600" dirty="0"/>
              <a:t>基于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Rank-Select </a:t>
            </a:r>
            <a:r>
              <a:rPr lang="zh-CN" altLang="en-US" sz="3600" dirty="0" smtClean="0"/>
              <a:t>数据结构</a:t>
            </a:r>
            <a:endParaRPr lang="en-US" altLang="zh-CN" sz="3600" dirty="0" smtClean="0"/>
          </a:p>
          <a:p>
            <a:pPr>
              <a:spcBef>
                <a:spcPts val="2400"/>
              </a:spcBef>
            </a:pPr>
            <a:r>
              <a:rPr lang="zh-CN" altLang="en-US" sz="3600" dirty="0" smtClean="0">
                <a:solidFill>
                  <a:srgbClr val="FF0000"/>
                </a:solidFill>
              </a:rPr>
              <a:t>比基于指针的数据结构小</a:t>
            </a:r>
            <a:r>
              <a:rPr lang="en-US" altLang="zh-CN" sz="3600" dirty="0" smtClean="0">
                <a:solidFill>
                  <a:srgbClr val="FF0000"/>
                </a:solidFill>
              </a:rPr>
              <a:t>30%</a:t>
            </a:r>
            <a:r>
              <a:rPr lang="zh-CN" altLang="en-US" sz="3600" dirty="0" smtClean="0">
                <a:solidFill>
                  <a:srgbClr val="FF0000"/>
                </a:solidFill>
              </a:rPr>
              <a:t>以上</a:t>
            </a:r>
            <a:endParaRPr lang="en-US" altLang="zh-CN" sz="3600" dirty="0" smtClean="0">
              <a:solidFill>
                <a:srgbClr val="FF0000"/>
              </a:solidFill>
            </a:endParaRPr>
          </a:p>
          <a:p>
            <a:pPr lvl="1"/>
            <a:r>
              <a:rPr lang="zh-CN" altLang="en-US" sz="3200" dirty="0">
                <a:solidFill>
                  <a:srgbClr val="FF0000"/>
                </a:solidFill>
              </a:rPr>
              <a:t>一般情况</a:t>
            </a:r>
            <a:r>
              <a:rPr lang="zh-CN" altLang="en-US" sz="3200" dirty="0" smtClean="0">
                <a:solidFill>
                  <a:srgbClr val="FF0000"/>
                </a:solidFill>
              </a:rPr>
              <a:t>下</a:t>
            </a:r>
            <a:r>
              <a:rPr lang="zh-CN" altLang="en-US" sz="3200" dirty="0">
                <a:solidFill>
                  <a:srgbClr val="FF0000"/>
                </a:solidFill>
              </a:rPr>
              <a:t>压缩率</a:t>
            </a:r>
            <a:r>
              <a:rPr lang="zh-CN" altLang="en-US" sz="3200" dirty="0" smtClean="0">
                <a:solidFill>
                  <a:srgbClr val="FF0000"/>
                </a:solidFill>
              </a:rPr>
              <a:t>比 </a:t>
            </a:r>
            <a:r>
              <a:rPr lang="en-US" altLang="zh-CN" sz="3200" dirty="0" smtClean="0">
                <a:solidFill>
                  <a:srgbClr val="FF0000"/>
                </a:solidFill>
              </a:rPr>
              <a:t>bzip2</a:t>
            </a:r>
            <a:r>
              <a:rPr lang="zh-CN" altLang="en-US" sz="3200" dirty="0" smtClean="0">
                <a:solidFill>
                  <a:srgbClr val="FF0000"/>
                </a:solidFill>
              </a:rPr>
              <a:t>更大</a:t>
            </a:r>
            <a:endParaRPr lang="en-US" altLang="zh-CN" sz="3200" dirty="0" smtClean="0">
              <a:solidFill>
                <a:srgbClr val="FF0000"/>
              </a:solidFill>
            </a:endParaRPr>
          </a:p>
          <a:p>
            <a:pPr>
              <a:spcBef>
                <a:spcPts val="2400"/>
              </a:spcBef>
            </a:pP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</a:rPr>
              <a:t>匹配、查找速度慢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6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</a:rPr>
              <a:t>倍左右</a:t>
            </a:r>
            <a:endParaRPr lang="en-US" altLang="zh-CN" sz="3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Bef>
                <a:spcPts val="2400"/>
              </a:spcBef>
            </a:pP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</a:rPr>
              <a:t>只能表达 </a:t>
            </a:r>
            <a:r>
              <a:rPr lang="en-US" altLang="zh-CN" sz="3600" dirty="0" err="1" smtClean="0">
                <a:solidFill>
                  <a:schemeClr val="accent5">
                    <a:lumMod val="75000"/>
                  </a:schemeClr>
                </a:solidFill>
              </a:rPr>
              <a:t>Trie</a:t>
            </a:r>
            <a:endParaRPr lang="en-US" altLang="zh-CN" sz="3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altLang="zh-CN" sz="3200" dirty="0" smtClean="0">
                <a:solidFill>
                  <a:srgbClr val="C00000"/>
                </a:solidFill>
              </a:rPr>
              <a:t>Tree Edge </a:t>
            </a:r>
            <a:r>
              <a:rPr lang="zh-CN" altLang="en-US" sz="3200" dirty="0" smtClean="0">
                <a:solidFill>
                  <a:srgbClr val="C00000"/>
                </a:solidFill>
              </a:rPr>
              <a:t>用 </a:t>
            </a:r>
            <a:r>
              <a:rPr lang="en-US" altLang="zh-CN" sz="3200" dirty="0" smtClean="0">
                <a:solidFill>
                  <a:srgbClr val="C00000"/>
                </a:solidFill>
              </a:rPr>
              <a:t>Rank-Select</a:t>
            </a:r>
          </a:p>
          <a:p>
            <a:pPr lvl="1"/>
            <a:r>
              <a:rPr lang="en-US" altLang="zh-CN" sz="3200" dirty="0" smtClean="0">
                <a:solidFill>
                  <a:srgbClr val="C00000"/>
                </a:solidFill>
              </a:rPr>
              <a:t>Non-Tree </a:t>
            </a:r>
            <a:r>
              <a:rPr lang="en-US" altLang="zh-CN" sz="3200" dirty="0" smtClean="0">
                <a:solidFill>
                  <a:srgbClr val="C00000"/>
                </a:solidFill>
              </a:rPr>
              <a:t>Edge </a:t>
            </a:r>
            <a:r>
              <a:rPr lang="zh-CN" altLang="en-US" sz="3200" dirty="0" smtClean="0">
                <a:solidFill>
                  <a:srgbClr val="C00000"/>
                </a:solidFill>
              </a:rPr>
              <a:t>用指针表达</a:t>
            </a:r>
            <a:endParaRPr lang="en-US" altLang="zh-CN" sz="32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60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Memory Mapping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所有 </a:t>
            </a:r>
            <a:r>
              <a:rPr lang="en-US" altLang="zh-CN" dirty="0" smtClean="0"/>
              <a:t>DFA </a:t>
            </a:r>
            <a:r>
              <a:rPr lang="zh-CN" altLang="en-US" dirty="0" smtClean="0"/>
              <a:t>的内存表示都是一个或多个数组，很适合 </a:t>
            </a:r>
            <a:r>
              <a:rPr lang="en-US" altLang="zh-CN" dirty="0" smtClean="0"/>
              <a:t>Memory Mapping</a:t>
            </a:r>
          </a:p>
          <a:p>
            <a:r>
              <a:rPr lang="zh-CN" altLang="en-US" dirty="0" smtClean="0"/>
              <a:t>极大提高加载性能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第一次加载时，减少一次</a:t>
            </a:r>
            <a:r>
              <a:rPr lang="en-US" altLang="zh-CN" dirty="0" err="1" smtClean="0"/>
              <a:t>memcpy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已被缓存时，连 </a:t>
            </a:r>
            <a:r>
              <a:rPr lang="en-US" altLang="zh-CN" dirty="0" err="1" smtClean="0"/>
              <a:t>memcpy</a:t>
            </a:r>
            <a:r>
              <a:rPr lang="en-US" altLang="zh-CN" dirty="0" smtClean="0"/>
              <a:t> </a:t>
            </a:r>
            <a:r>
              <a:rPr lang="zh-CN" altLang="en-US" dirty="0" smtClean="0"/>
              <a:t>都省了</a:t>
            </a:r>
            <a:endParaRPr lang="en-US" altLang="zh-CN" dirty="0" smtClean="0"/>
          </a:p>
          <a:p>
            <a:r>
              <a:rPr lang="zh-CN" altLang="en-US" dirty="0" smtClean="0"/>
              <a:t>使用共享</a:t>
            </a:r>
            <a:r>
              <a:rPr lang="en-US" altLang="zh-CN" dirty="0" err="1" smtClean="0"/>
              <a:t>mmap</a:t>
            </a:r>
            <a:r>
              <a:rPr lang="zh-CN" altLang="en-US" dirty="0" smtClean="0"/>
              <a:t>，多进程时仅占一份内存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403649" y="2708920"/>
            <a:ext cx="3528392" cy="64807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DFA </a:t>
            </a:r>
            <a:r>
              <a:rPr lang="zh-CN" altLang="en-US" dirty="0" smtClean="0"/>
              <a:t>创建工具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           构造生态系统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3347864" y="5517232"/>
            <a:ext cx="4464496" cy="86409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应用程序</a:t>
            </a:r>
            <a:endParaRPr lang="en-US" altLang="zh-CN" dirty="0" smtClean="0"/>
          </a:p>
          <a:p>
            <a:pPr algn="ctr"/>
            <a:r>
              <a:rPr lang="en-US" altLang="zh-CN" dirty="0" err="1" smtClean="0"/>
              <a:t>dfa</a:t>
            </a:r>
            <a:r>
              <a:rPr lang="en-US" altLang="zh-CN" dirty="0" smtClean="0"/>
              <a:t> = </a:t>
            </a:r>
            <a:r>
              <a:rPr lang="en-US" altLang="zh-CN" dirty="0" err="1" smtClean="0"/>
              <a:t>DFA_Interface</a:t>
            </a:r>
            <a:r>
              <a:rPr lang="en-US" altLang="zh-CN" dirty="0" smtClean="0"/>
              <a:t>::</a:t>
            </a:r>
            <a:r>
              <a:rPr lang="en-US" altLang="zh-CN" dirty="0" err="1" smtClean="0"/>
              <a:t>load_from</a:t>
            </a:r>
            <a:r>
              <a:rPr lang="en-US" altLang="zh-CN" dirty="0" smtClean="0"/>
              <a:t>(“</a:t>
            </a:r>
            <a:r>
              <a:rPr lang="en-US" altLang="zh-CN" dirty="0" err="1" smtClean="0"/>
              <a:t>dfafile</a:t>
            </a:r>
            <a:r>
              <a:rPr lang="en-US" altLang="zh-CN" dirty="0" smtClean="0"/>
              <a:t>”);</a:t>
            </a:r>
            <a:endParaRPr lang="zh-CN" altLang="en-US" dirty="0"/>
          </a:p>
        </p:txBody>
      </p:sp>
      <p:sp>
        <p:nvSpPr>
          <p:cNvPr id="6" name="下箭头 5"/>
          <p:cNvSpPr/>
          <p:nvPr/>
        </p:nvSpPr>
        <p:spPr>
          <a:xfrm>
            <a:off x="2932598" y="1412776"/>
            <a:ext cx="1063338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原始输入</a:t>
            </a:r>
            <a:endParaRPr lang="zh-CN" altLang="en-US" dirty="0"/>
          </a:p>
        </p:txBody>
      </p:sp>
      <p:sp>
        <p:nvSpPr>
          <p:cNvPr id="7" name="下箭头 6"/>
          <p:cNvSpPr/>
          <p:nvPr/>
        </p:nvSpPr>
        <p:spPr>
          <a:xfrm>
            <a:off x="3707904" y="3356992"/>
            <a:ext cx="1196255" cy="2160240"/>
          </a:xfrm>
          <a:prstGeom prst="downArrow">
            <a:avLst>
              <a:gd name="adj1" fmla="val 50000"/>
              <a:gd name="adj2" fmla="val 403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DFA</a:t>
            </a:r>
          </a:p>
          <a:p>
            <a:pPr algn="ctr"/>
            <a:r>
              <a:rPr lang="zh-CN" altLang="en-US" dirty="0" smtClean="0"/>
              <a:t>二进制</a:t>
            </a:r>
            <a:r>
              <a:rPr lang="en-US" altLang="zh-CN" dirty="0" smtClean="0"/>
              <a:t> </a:t>
            </a:r>
            <a:r>
              <a:rPr lang="zh-CN" altLang="en-US" dirty="0" smtClean="0"/>
              <a:t>文件</a:t>
            </a:r>
            <a:endParaRPr lang="zh-CN" altLang="en-US" dirty="0"/>
          </a:p>
        </p:txBody>
      </p:sp>
      <p:sp>
        <p:nvSpPr>
          <p:cNvPr id="8" name="圆角矩形标注 7"/>
          <p:cNvSpPr/>
          <p:nvPr/>
        </p:nvSpPr>
        <p:spPr>
          <a:xfrm>
            <a:off x="5292080" y="1484784"/>
            <a:ext cx="3672408" cy="2160240"/>
          </a:xfrm>
          <a:prstGeom prst="wedgeRoundRectCallout">
            <a:avLst>
              <a:gd name="adj1" fmla="val -62043"/>
              <a:gd name="adj2" fmla="val 2259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</a:rPr>
              <a:t>创建</a:t>
            </a:r>
            <a:r>
              <a:rPr lang="en-US" altLang="zh-CN" dirty="0" err="1" smtClean="0">
                <a:solidFill>
                  <a:schemeClr val="tx1"/>
                </a:solidFill>
              </a:rPr>
              <a:t>dfa</a:t>
            </a:r>
            <a:r>
              <a:rPr lang="zh-CN" altLang="en-US" dirty="0" smtClean="0">
                <a:solidFill>
                  <a:schemeClr val="tx1"/>
                </a:solidFill>
              </a:rPr>
              <a:t>的工具集：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err="1" smtClean="0">
                <a:solidFill>
                  <a:schemeClr val="tx1"/>
                </a:solidFill>
              </a:rPr>
              <a:t>adfa_build</a:t>
            </a:r>
            <a:r>
              <a:rPr lang="en-US" altLang="zh-CN" dirty="0" smtClean="0">
                <a:solidFill>
                  <a:schemeClr val="tx1"/>
                </a:solidFill>
              </a:rPr>
              <a:t>, </a:t>
            </a:r>
            <a:r>
              <a:rPr lang="en-US" altLang="zh-CN" dirty="0" err="1" smtClean="0">
                <a:solidFill>
                  <a:schemeClr val="tx1"/>
                </a:solidFill>
              </a:rPr>
              <a:t>dawg_build</a:t>
            </a:r>
            <a:r>
              <a:rPr lang="en-US" altLang="zh-CN" dirty="0" smtClean="0">
                <a:solidFill>
                  <a:schemeClr val="tx1"/>
                </a:solidFill>
              </a:rPr>
              <a:t>, </a:t>
            </a:r>
            <a:r>
              <a:rPr lang="en-US" altLang="zh-CN" dirty="0" err="1" smtClean="0">
                <a:solidFill>
                  <a:schemeClr val="tx1"/>
                </a:solidFill>
              </a:rPr>
              <a:t>regex_build</a:t>
            </a:r>
            <a:r>
              <a:rPr lang="en-US" altLang="zh-CN" dirty="0" smtClean="0">
                <a:solidFill>
                  <a:schemeClr val="tx1"/>
                </a:solidFill>
              </a:rPr>
              <a:t>, </a:t>
            </a:r>
            <a:r>
              <a:rPr lang="en-US" altLang="zh-CN" dirty="0" err="1" smtClean="0">
                <a:solidFill>
                  <a:schemeClr val="tx1"/>
                </a:solidFill>
              </a:rPr>
              <a:t>kvbin_build</a:t>
            </a:r>
            <a:r>
              <a:rPr lang="en-US" altLang="zh-CN" dirty="0" smtClean="0">
                <a:solidFill>
                  <a:schemeClr val="tx1"/>
                </a:solidFill>
              </a:rPr>
              <a:t>, </a:t>
            </a:r>
            <a:r>
              <a:rPr lang="en-US" altLang="zh-CN" dirty="0" err="1" smtClean="0">
                <a:solidFill>
                  <a:schemeClr val="tx1"/>
                </a:solidFill>
              </a:rPr>
              <a:t>ac_build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…., </a:t>
            </a:r>
            <a:r>
              <a:rPr lang="zh-CN" altLang="en-US" dirty="0" smtClean="0">
                <a:solidFill>
                  <a:schemeClr val="tx1"/>
                </a:solidFill>
              </a:rPr>
              <a:t>也可以是针对特殊场景的定制</a:t>
            </a:r>
            <a:r>
              <a:rPr lang="en-US" altLang="zh-CN" dirty="0" smtClean="0">
                <a:solidFill>
                  <a:schemeClr val="tx1"/>
                </a:solidFill>
              </a:rPr>
              <a:t>build</a:t>
            </a:r>
            <a:r>
              <a:rPr lang="zh-CN" altLang="en-US" dirty="0" smtClean="0">
                <a:solidFill>
                  <a:schemeClr val="tx1"/>
                </a:solidFill>
              </a:rPr>
              <a:t>工具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b="1" dirty="0" smtClean="0">
                <a:solidFill>
                  <a:schemeClr val="tx1"/>
                </a:solidFill>
              </a:rPr>
              <a:t>可以 </a:t>
            </a:r>
            <a:r>
              <a:rPr lang="en-US" altLang="zh-CN" b="1" dirty="0" err="1" smtClean="0">
                <a:solidFill>
                  <a:schemeClr val="tx1"/>
                </a:solidFill>
              </a:rPr>
              <a:t>MapReduce</a:t>
            </a:r>
            <a:r>
              <a:rPr lang="en-US" altLang="zh-CN" b="1" dirty="0" smtClean="0">
                <a:solidFill>
                  <a:schemeClr val="tx1"/>
                </a:solidFill>
              </a:rPr>
              <a:t> </a:t>
            </a:r>
            <a:r>
              <a:rPr lang="zh-CN" altLang="en-US" b="1" dirty="0" smtClean="0">
                <a:solidFill>
                  <a:schemeClr val="tx1"/>
                </a:solidFill>
              </a:rPr>
              <a:t>并行建库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5796136" y="4509120"/>
            <a:ext cx="3024336" cy="792088"/>
          </a:xfrm>
          <a:prstGeom prst="wedgeRoundRectCallout">
            <a:avLst>
              <a:gd name="adj1" fmla="val -26174"/>
              <a:gd name="adj2" fmla="val 7876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任意使用 </a:t>
            </a:r>
            <a:r>
              <a:rPr lang="en-US" altLang="zh-CN" dirty="0" smtClean="0">
                <a:solidFill>
                  <a:schemeClr val="tx1"/>
                </a:solidFill>
              </a:rPr>
              <a:t>DFA </a:t>
            </a:r>
            <a:r>
              <a:rPr lang="zh-CN" altLang="en-US" dirty="0" smtClean="0">
                <a:solidFill>
                  <a:schemeClr val="tx1"/>
                </a:solidFill>
              </a:rPr>
              <a:t>的应用程序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下箭头 9"/>
          <p:cNvSpPr/>
          <p:nvPr/>
        </p:nvSpPr>
        <p:spPr>
          <a:xfrm>
            <a:off x="1691680" y="3356992"/>
            <a:ext cx="1008112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dot</a:t>
            </a:r>
          </a:p>
          <a:p>
            <a:pPr algn="ctr"/>
            <a:r>
              <a:rPr lang="zh-CN" altLang="en-US" dirty="0" smtClean="0"/>
              <a:t>文件</a:t>
            </a:r>
            <a:endParaRPr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611560" y="4437112"/>
            <a:ext cx="2768931" cy="57606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dot </a:t>
            </a:r>
            <a:r>
              <a:rPr lang="zh-CN" altLang="en-US" dirty="0" smtClean="0"/>
              <a:t>画图工具</a:t>
            </a:r>
            <a:endParaRPr lang="zh-CN" altLang="en-US" dirty="0"/>
          </a:p>
        </p:txBody>
      </p:sp>
      <p:sp>
        <p:nvSpPr>
          <p:cNvPr id="12" name="下箭头 11"/>
          <p:cNvSpPr/>
          <p:nvPr/>
        </p:nvSpPr>
        <p:spPr>
          <a:xfrm>
            <a:off x="539552" y="4941168"/>
            <a:ext cx="1872208" cy="1656184"/>
          </a:xfrm>
          <a:prstGeom prst="downArrow">
            <a:avLst>
              <a:gd name="adj1" fmla="val 50000"/>
              <a:gd name="adj2" fmla="val 170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svg</a:t>
            </a:r>
            <a:endParaRPr lang="en-US" altLang="zh-CN" dirty="0" smtClean="0"/>
          </a:p>
          <a:p>
            <a:pPr algn="ctr"/>
            <a:r>
              <a:rPr lang="en-US" altLang="zh-CN" dirty="0" err="1" smtClean="0"/>
              <a:t>pdf</a:t>
            </a:r>
            <a:endParaRPr lang="en-US" altLang="zh-CN" dirty="0" smtClean="0"/>
          </a:p>
          <a:p>
            <a:pPr algn="ctr"/>
            <a:r>
              <a:rPr lang="en-US" altLang="zh-CN" dirty="0" err="1" smtClean="0"/>
              <a:t>png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…</a:t>
            </a:r>
            <a:endParaRPr lang="zh-CN" altLang="en-US" dirty="0"/>
          </a:p>
        </p:txBody>
      </p:sp>
      <p:sp>
        <p:nvSpPr>
          <p:cNvPr id="13" name="圆角矩形标注 12"/>
          <p:cNvSpPr/>
          <p:nvPr/>
        </p:nvSpPr>
        <p:spPr>
          <a:xfrm>
            <a:off x="107504" y="836712"/>
            <a:ext cx="2808312" cy="1296144"/>
          </a:xfrm>
          <a:prstGeom prst="wedgeRoundRectCallout">
            <a:avLst>
              <a:gd name="adj1" fmla="val 61231"/>
              <a:gd name="adj2" fmla="val 35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solidFill>
                  <a:schemeClr val="tx1"/>
                </a:solidFill>
              </a:rPr>
              <a:t>keyonly</a:t>
            </a:r>
            <a:r>
              <a:rPr lang="en-US" altLang="zh-CN" dirty="0" smtClean="0">
                <a:solidFill>
                  <a:schemeClr val="tx1"/>
                </a:solidFill>
              </a:rPr>
              <a:t> : </a:t>
            </a:r>
            <a:r>
              <a:rPr lang="en-US" altLang="zh-CN" dirty="0" err="1" smtClean="0">
                <a:solidFill>
                  <a:srgbClr val="C00000"/>
                </a:solidFill>
              </a:rPr>
              <a:t>strset</a:t>
            </a:r>
            <a:r>
              <a:rPr lang="en-US" altLang="zh-CN" dirty="0" smtClean="0">
                <a:solidFill>
                  <a:srgbClr val="C00000"/>
                </a:solidFill>
              </a:rPr>
              <a:t>/</a:t>
            </a:r>
            <a:r>
              <a:rPr lang="en-US" altLang="zh-CN" dirty="0" err="1" smtClean="0">
                <a:solidFill>
                  <a:srgbClr val="C00000"/>
                </a:solidFill>
              </a:rPr>
              <a:t>dawg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/>
                </a:solidFill>
              </a:rPr>
              <a:t>key</a:t>
            </a:r>
            <a:r>
              <a:rPr lang="en-US" altLang="zh-CN" dirty="0" smtClean="0">
                <a:solidFill>
                  <a:srgbClr val="FFCC00"/>
                </a:solidFill>
              </a:rPr>
              <a:t> </a:t>
            </a:r>
            <a:r>
              <a:rPr lang="en-US" altLang="zh-CN" b="1" dirty="0" smtClean="0">
                <a:solidFill>
                  <a:srgbClr val="FF9900"/>
                </a:solidFill>
              </a:rPr>
              <a:t>\t </a:t>
            </a:r>
            <a:r>
              <a:rPr lang="en-US" altLang="zh-CN" dirty="0" err="1" smtClean="0">
                <a:solidFill>
                  <a:schemeClr val="tx1"/>
                </a:solidFill>
              </a:rPr>
              <a:t>val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: </a:t>
            </a:r>
            <a:r>
              <a:rPr lang="en-US" altLang="zh-CN" dirty="0" smtClean="0">
                <a:solidFill>
                  <a:srgbClr val="C00000"/>
                </a:solidFill>
              </a:rPr>
              <a:t>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/>
                </a:solidFill>
              </a:rPr>
              <a:t>regex</a:t>
            </a:r>
            <a:r>
              <a:rPr lang="en-US" altLang="zh-CN" b="1" dirty="0" smtClean="0">
                <a:solidFill>
                  <a:schemeClr val="tx1"/>
                </a:solidFill>
              </a:rPr>
              <a:t> </a:t>
            </a:r>
            <a:r>
              <a:rPr lang="en-US" altLang="zh-CN" b="1" dirty="0" smtClean="0">
                <a:solidFill>
                  <a:srgbClr val="FF9900"/>
                </a:solidFill>
              </a:rPr>
              <a:t>\t </a:t>
            </a:r>
            <a:r>
              <a:rPr lang="en-US" altLang="zh-CN" dirty="0" smtClean="0">
                <a:solidFill>
                  <a:schemeClr val="tx1"/>
                </a:solidFill>
              </a:rPr>
              <a:t>data/</a:t>
            </a:r>
            <a:r>
              <a:rPr lang="en-US" altLang="zh-CN" dirty="0" err="1" smtClean="0">
                <a:solidFill>
                  <a:srgbClr val="C00000"/>
                </a:solidFill>
              </a:rPr>
              <a:t>regex_id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基本 </a:t>
            </a:r>
            <a:r>
              <a:rPr lang="en-US" altLang="zh-CN" dirty="0" smtClean="0"/>
              <a:t>build </a:t>
            </a:r>
            <a:r>
              <a:rPr lang="zh-CN" altLang="en-US" dirty="0" smtClean="0"/>
              <a:t>工具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328592"/>
          </a:xfrm>
        </p:spPr>
        <p:txBody>
          <a:bodyPr>
            <a:normAutofit lnSpcReduction="10000"/>
          </a:bodyPr>
          <a:lstStyle/>
          <a:p>
            <a:r>
              <a:rPr lang="en-US" altLang="zh-CN" dirty="0" err="1" smtClean="0"/>
              <a:t>adfa_build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set&lt;string&gt;</a:t>
            </a:r>
          </a:p>
          <a:p>
            <a:pPr lvl="1"/>
            <a:r>
              <a:rPr lang="en-US" altLang="zh-CN" dirty="0" err="1" smtClean="0"/>
              <a:t>delim</a:t>
            </a:r>
            <a:r>
              <a:rPr lang="en-US" altLang="zh-CN" dirty="0" smtClean="0"/>
              <a:t> map&lt;string, set&lt;string&gt;&gt;</a:t>
            </a:r>
          </a:p>
          <a:p>
            <a:pPr lvl="1"/>
            <a:r>
              <a:rPr lang="en-US" altLang="zh-CN" dirty="0" smtClean="0"/>
              <a:t>nested map&lt;string, map&lt;string, map&lt;….&gt; &gt; &gt;</a:t>
            </a:r>
          </a:p>
          <a:p>
            <a:r>
              <a:rPr lang="en-US" altLang="zh-CN" dirty="0" err="1" smtClean="0"/>
              <a:t>dawg_build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map&lt;string, </a:t>
            </a:r>
            <a:r>
              <a:rPr lang="en-US" altLang="zh-CN" dirty="0" err="1" smtClean="0"/>
              <a:t>AnyValue</a:t>
            </a:r>
            <a:r>
              <a:rPr lang="en-US" altLang="zh-CN" dirty="0" smtClean="0"/>
              <a:t>&gt;</a:t>
            </a:r>
          </a:p>
          <a:p>
            <a:r>
              <a:rPr lang="en-US" altLang="zh-CN" dirty="0" err="1"/>
              <a:t>kvbin_build</a:t>
            </a:r>
            <a:r>
              <a:rPr lang="en-US" altLang="zh-CN" dirty="0"/>
              <a:t> 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delim</a:t>
            </a:r>
            <a:r>
              <a:rPr lang="en-US" altLang="zh-CN" dirty="0" smtClean="0"/>
              <a:t>=256</a:t>
            </a:r>
            <a:r>
              <a:rPr lang="en-US" altLang="zh-CN" dirty="0"/>
              <a:t>)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map&lt;</a:t>
            </a:r>
            <a:r>
              <a:rPr lang="en-US" altLang="zh-CN" dirty="0" err="1" smtClean="0"/>
              <a:t>ByteArray,set</a:t>
            </a:r>
            <a:r>
              <a:rPr lang="en-US" altLang="zh-CN" dirty="0" smtClean="0"/>
              <a:t>&lt;</a:t>
            </a:r>
            <a:r>
              <a:rPr lang="en-US" altLang="zh-CN" dirty="0" err="1" smtClean="0"/>
              <a:t>ByteArray</a:t>
            </a:r>
            <a:r>
              <a:rPr lang="en-US" altLang="zh-CN" dirty="0" smtClean="0"/>
              <a:t>&gt;&gt;</a:t>
            </a:r>
          </a:p>
          <a:p>
            <a:pPr lvl="1"/>
            <a:r>
              <a:rPr lang="en-US" altLang="zh-CN" dirty="0" smtClean="0"/>
              <a:t>nested map</a:t>
            </a:r>
          </a:p>
          <a:p>
            <a:r>
              <a:rPr lang="en-US" altLang="zh-CN" dirty="0" err="1" smtClean="0"/>
              <a:t>ac_build</a:t>
            </a:r>
            <a:r>
              <a:rPr lang="en-US" altLang="zh-CN" dirty="0" smtClean="0"/>
              <a:t> (</a:t>
            </a:r>
            <a:r>
              <a:rPr lang="zh-CN" altLang="en-US" dirty="0" smtClean="0"/>
              <a:t>创建 </a:t>
            </a:r>
            <a:r>
              <a:rPr lang="en-US" altLang="zh-CN" dirty="0" smtClean="0"/>
              <a:t>AC </a:t>
            </a:r>
            <a:r>
              <a:rPr lang="zh-CN" altLang="en-US" dirty="0" smtClean="0"/>
              <a:t>自动机</a:t>
            </a:r>
            <a:r>
              <a:rPr lang="en-US" altLang="zh-CN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复杂</a:t>
            </a:r>
            <a:r>
              <a:rPr lang="en-US" altLang="zh-CN" dirty="0" smtClean="0"/>
              <a:t> build </a:t>
            </a:r>
            <a:r>
              <a:rPr lang="zh-CN" altLang="en-US" dirty="0" smtClean="0"/>
              <a:t>工具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4925144"/>
          </a:xfrm>
        </p:spPr>
        <p:txBody>
          <a:bodyPr/>
          <a:lstStyle/>
          <a:p>
            <a:r>
              <a:rPr lang="en-US" altLang="zh-CN" dirty="0" err="1" smtClean="0"/>
              <a:t>regex_build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多正则匹配</a:t>
            </a:r>
            <a:r>
              <a:rPr lang="en-US" altLang="zh-CN" dirty="0" smtClean="0"/>
              <a:t>(Multi Regular Expression Matching)</a:t>
            </a:r>
          </a:p>
          <a:p>
            <a:pPr lvl="1"/>
            <a:r>
              <a:rPr lang="zh-CN" altLang="en-US" dirty="0" smtClean="0"/>
              <a:t>匹配时间：</a:t>
            </a:r>
            <a:r>
              <a:rPr lang="en-US" altLang="zh-CN" dirty="0" smtClean="0"/>
              <a:t>O(</a:t>
            </a:r>
            <a:r>
              <a:rPr lang="en-US" altLang="zh-CN" dirty="0" err="1" smtClean="0"/>
              <a:t>strlen</a:t>
            </a:r>
            <a:r>
              <a:rPr lang="en-US" altLang="zh-CN" dirty="0" smtClean="0"/>
              <a:t>(Input)+</a:t>
            </a:r>
            <a:r>
              <a:rPr lang="en-US" altLang="zh-CN" dirty="0" err="1" smtClean="0"/>
              <a:t>matched_regex</a:t>
            </a:r>
            <a:r>
              <a:rPr lang="en-US" altLang="zh-CN" dirty="0" smtClean="0"/>
              <a:t>)</a:t>
            </a:r>
          </a:p>
          <a:p>
            <a:pPr lvl="2"/>
            <a:r>
              <a:rPr lang="zh-CN" altLang="en-US" dirty="0" smtClean="0"/>
              <a:t>与正则表达式总个数无关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可以同时获取 </a:t>
            </a:r>
            <a:r>
              <a:rPr lang="en-US" altLang="zh-CN" dirty="0" smtClean="0"/>
              <a:t>One Pass </a:t>
            </a:r>
            <a:r>
              <a:rPr lang="zh-CN" altLang="en-US" dirty="0" smtClean="0"/>
              <a:t>正则的 </a:t>
            </a:r>
            <a:r>
              <a:rPr lang="en-US" altLang="zh-CN" dirty="0" err="1" smtClean="0"/>
              <a:t>submatch</a:t>
            </a:r>
            <a:endParaRPr lang="zh-CN" altLang="en-US" dirty="0" smtClean="0"/>
          </a:p>
          <a:p>
            <a:r>
              <a:rPr lang="en-US" altLang="zh-CN" dirty="0" err="1" smtClean="0"/>
              <a:t>dfa_union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计算多个</a:t>
            </a:r>
            <a:r>
              <a:rPr lang="en-US" altLang="zh-CN" dirty="0" smtClean="0"/>
              <a:t>DFA</a:t>
            </a:r>
            <a:r>
              <a:rPr lang="zh-CN" altLang="en-US" dirty="0" smtClean="0"/>
              <a:t>的并集</a:t>
            </a:r>
            <a:endParaRPr lang="en-US" altLang="zh-CN" dirty="0" smtClean="0"/>
          </a:p>
          <a:p>
            <a:r>
              <a:rPr lang="en-US" altLang="zh-CN" dirty="0" err="1" smtClean="0"/>
              <a:t>pinyin_build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解决多音字问题的拼音查找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API</a:t>
            </a:r>
            <a:r>
              <a:rPr lang="zh-CN" altLang="en-US" dirty="0" smtClean="0"/>
              <a:t>接口：</a:t>
            </a:r>
            <a:r>
              <a:rPr lang="en-US" altLang="zh-CN" dirty="0" err="1" smtClean="0"/>
              <a:t>DFA_Interface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zh-CN" altLang="en-US" dirty="0" smtClean="0"/>
              <a:t>隐藏了</a:t>
            </a:r>
            <a:r>
              <a:rPr lang="en-US" altLang="zh-CN" dirty="0" smtClean="0"/>
              <a:t>DFA</a:t>
            </a:r>
            <a:r>
              <a:rPr lang="zh-CN" altLang="en-US" dirty="0" smtClean="0"/>
              <a:t>所有的实现细节</a:t>
            </a:r>
            <a:endParaRPr lang="en-US" altLang="zh-CN" dirty="0" smtClean="0"/>
          </a:p>
          <a:p>
            <a:r>
              <a:rPr lang="en-US" altLang="zh-CN" dirty="0" err="1" smtClean="0"/>
              <a:t>DFA_Interface</a:t>
            </a:r>
            <a:r>
              <a:rPr lang="en-US" altLang="zh-CN" dirty="0" smtClean="0"/>
              <a:t>::</a:t>
            </a:r>
            <a:r>
              <a:rPr lang="en-US" altLang="zh-CN" dirty="0" err="1" smtClean="0"/>
              <a:t>load_from</a:t>
            </a:r>
            <a:r>
              <a:rPr lang="en-US" altLang="zh-CN" dirty="0" smtClean="0"/>
              <a:t>(filename)</a:t>
            </a:r>
          </a:p>
          <a:p>
            <a:pPr lvl="1"/>
            <a:r>
              <a:rPr lang="zh-CN" altLang="en-US" dirty="0" smtClean="0"/>
              <a:t>可以加载所有种类的</a:t>
            </a:r>
            <a:r>
              <a:rPr lang="en-US" altLang="zh-CN" dirty="0" smtClean="0"/>
              <a:t>DFA</a:t>
            </a:r>
          </a:p>
          <a:p>
            <a:pPr lvl="2"/>
            <a:r>
              <a:rPr lang="en-US" altLang="zh-CN" dirty="0" err="1" smtClean="0"/>
              <a:t>regex</a:t>
            </a:r>
            <a:r>
              <a:rPr lang="en-US" altLang="zh-CN" dirty="0" smtClean="0"/>
              <a:t> </a:t>
            </a:r>
            <a:r>
              <a:rPr lang="zh-CN" altLang="en-US" dirty="0" smtClean="0"/>
              <a:t>正则表达式的</a:t>
            </a:r>
            <a:r>
              <a:rPr lang="en-US" altLang="zh-CN" dirty="0" smtClean="0"/>
              <a:t>DFA</a:t>
            </a:r>
          </a:p>
          <a:p>
            <a:pPr lvl="2"/>
            <a:r>
              <a:rPr lang="en-US" altLang="zh-CN" dirty="0" err="1" smtClean="0"/>
              <a:t>adfa</a:t>
            </a:r>
            <a:r>
              <a:rPr lang="en-US" altLang="zh-CN" dirty="0" smtClean="0"/>
              <a:t> </a:t>
            </a:r>
            <a:r>
              <a:rPr lang="zh-CN" altLang="en-US" dirty="0" smtClean="0"/>
              <a:t>有穷字符串集合的</a:t>
            </a:r>
            <a:r>
              <a:rPr lang="en-US" altLang="zh-CN" dirty="0" smtClean="0"/>
              <a:t>DFA</a:t>
            </a:r>
          </a:p>
          <a:p>
            <a:pPr lvl="2"/>
            <a:r>
              <a:rPr lang="en-US" altLang="zh-CN" dirty="0" err="1" smtClean="0"/>
              <a:t>dawg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dfa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ac </a:t>
            </a:r>
            <a:r>
              <a:rPr lang="en-US" altLang="zh-CN" dirty="0" err="1" smtClean="0"/>
              <a:t>dfa</a:t>
            </a:r>
            <a:r>
              <a:rPr lang="en-US" altLang="zh-CN" dirty="0" smtClean="0"/>
              <a:t> (</a:t>
            </a:r>
            <a:r>
              <a:rPr lang="zh-CN" altLang="en-US" dirty="0" smtClean="0"/>
              <a:t>包括但不限于 </a:t>
            </a:r>
            <a:r>
              <a:rPr lang="en-US" altLang="zh-CN" dirty="0" smtClean="0"/>
              <a:t>Double Array </a:t>
            </a:r>
            <a:r>
              <a:rPr lang="zh-CN" altLang="en-US" dirty="0" smtClean="0"/>
              <a:t>的实现</a:t>
            </a:r>
            <a:r>
              <a:rPr lang="en-US" altLang="zh-CN" dirty="0" smtClean="0"/>
              <a:t>)</a:t>
            </a:r>
          </a:p>
          <a:p>
            <a:pPr lvl="2"/>
            <a:r>
              <a:rPr lang="zh-CN" altLang="en-US" dirty="0" smtClean="0"/>
              <a:t>多个 </a:t>
            </a:r>
            <a:r>
              <a:rPr lang="en-US" altLang="zh-CN" dirty="0" err="1" smtClean="0"/>
              <a:t>dfa</a:t>
            </a:r>
            <a:r>
              <a:rPr lang="en-US" altLang="zh-CN" dirty="0" smtClean="0"/>
              <a:t> </a:t>
            </a:r>
            <a:r>
              <a:rPr lang="zh-CN" altLang="en-US" dirty="0" smtClean="0"/>
              <a:t>的并集</a:t>
            </a:r>
            <a:r>
              <a:rPr lang="en-US" altLang="zh-CN" dirty="0" smtClean="0"/>
              <a:t>(filename</a:t>
            </a:r>
            <a:r>
              <a:rPr lang="zh-CN" altLang="en-US" dirty="0"/>
              <a:t>包含</a:t>
            </a:r>
            <a:r>
              <a:rPr lang="zh-CN" altLang="en-US" dirty="0" smtClean="0"/>
              <a:t>多</a:t>
            </a:r>
            <a:r>
              <a:rPr lang="zh-CN" altLang="en-US" dirty="0"/>
              <a:t>个用</a:t>
            </a:r>
            <a:r>
              <a:rPr lang="en-US" altLang="zh-CN" dirty="0" smtClean="0">
                <a:solidFill>
                  <a:srgbClr val="C00000"/>
                </a:solidFill>
              </a:rPr>
              <a:t>’;, ’</a:t>
            </a:r>
            <a:r>
              <a:rPr lang="zh-CN" altLang="en-US" dirty="0" smtClean="0"/>
              <a:t>分隔的文件名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#include &lt;</a:t>
            </a:r>
            <a:r>
              <a:rPr lang="en-US" altLang="zh-CN" dirty="0" err="1" smtClean="0"/>
              <a:t>febird</a:t>
            </a:r>
            <a:r>
              <a:rPr lang="en-US" altLang="zh-CN" dirty="0" smtClean="0"/>
              <a:t>/automata/dfa_interface.hpp&gt;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API</a:t>
            </a:r>
            <a:r>
              <a:rPr lang="zh-CN" altLang="en-US" dirty="0" smtClean="0"/>
              <a:t>接口： </a:t>
            </a:r>
            <a:r>
              <a:rPr lang="en-US" altLang="zh-CN" dirty="0" err="1" smtClean="0"/>
              <a:t>dawg</a:t>
            </a:r>
            <a:r>
              <a:rPr lang="en-US" altLang="zh-CN" dirty="0" smtClean="0"/>
              <a:t> &amp; ac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97152"/>
          </a:xfrm>
          <a:noFill/>
        </p:spPr>
        <p:txBody>
          <a:bodyPr>
            <a:normAutofit lnSpcReduction="10000"/>
          </a:bodyPr>
          <a:lstStyle/>
          <a:p>
            <a:pPr marL="0" indent="0">
              <a:spcBef>
                <a:spcPts val="575"/>
              </a:spcBef>
              <a:spcAft>
                <a:spcPts val="0"/>
              </a:spcAft>
              <a:buNone/>
            </a:pPr>
            <a:r>
              <a:rPr lang="en-US" altLang="zh-CN" sz="2400" dirty="0" err="1">
                <a:solidFill>
                  <a:srgbClr val="0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DFA_Interface</a:t>
            </a:r>
            <a:r>
              <a:rPr lang="en-US" altLang="zh-CN" sz="2400" dirty="0">
                <a:solidFill>
                  <a:srgbClr val="8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*</a:t>
            </a:r>
            <a:r>
              <a:rPr lang="en-US" altLang="zh-CN" sz="2400" dirty="0">
                <a:solidFill>
                  <a:srgbClr val="0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dfa</a:t>
            </a:r>
            <a:r>
              <a:rPr lang="en-US" altLang="zh-CN" sz="2400" dirty="0">
                <a:solidFill>
                  <a:srgbClr val="0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srgbClr val="8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=</a:t>
            </a:r>
            <a:r>
              <a:rPr lang="en-US" altLang="zh-CN" sz="2400" dirty="0">
                <a:solidFill>
                  <a:srgbClr val="0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DFA_Interface</a:t>
            </a:r>
            <a:r>
              <a:rPr lang="en-US" altLang="zh-CN" sz="2400" dirty="0">
                <a:solidFill>
                  <a:srgbClr val="8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::</a:t>
            </a:r>
            <a:r>
              <a:rPr lang="en-US" altLang="zh-CN" sz="2400" dirty="0" err="1">
                <a:solidFill>
                  <a:srgbClr val="0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load_from</a:t>
            </a:r>
            <a:r>
              <a:rPr lang="en-US" altLang="zh-CN" sz="2400" dirty="0">
                <a:solidFill>
                  <a:srgbClr val="8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(</a:t>
            </a:r>
            <a:r>
              <a:rPr lang="en-US" altLang="zh-CN" sz="2400" dirty="0">
                <a:solidFill>
                  <a:srgbClr val="0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“</a:t>
            </a:r>
            <a:r>
              <a:rPr lang="en-US" altLang="zh-CN" sz="2400" dirty="0" err="1">
                <a:solidFill>
                  <a:srgbClr val="0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somefile</a:t>
            </a:r>
            <a:r>
              <a:rPr lang="en-US" altLang="zh-CN" sz="2400" dirty="0">
                <a:solidFill>
                  <a:srgbClr val="0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”</a:t>
            </a:r>
            <a:r>
              <a:rPr lang="en-US" altLang="zh-CN" sz="2400" dirty="0">
                <a:solidFill>
                  <a:srgbClr val="8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);</a:t>
            </a:r>
            <a:endParaRPr lang="zh-CN" altLang="zh-CN"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lvl="0" indent="0">
              <a:buClr>
                <a:srgbClr val="477AB1"/>
              </a:buClr>
              <a:buNone/>
            </a:pPr>
            <a:r>
              <a:rPr lang="en-US" altLang="zh-CN" sz="2400" dirty="0">
                <a:solidFill>
                  <a:srgbClr val="008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// use as normal </a:t>
            </a:r>
            <a:r>
              <a:rPr lang="en-US" altLang="zh-CN" sz="2400" dirty="0" err="1">
                <a:solidFill>
                  <a:srgbClr val="008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dfa</a:t>
            </a:r>
            <a:endParaRPr lang="zh-CN" altLang="zh-CN" sz="2400" dirty="0">
              <a:solidFill>
                <a:srgbClr val="008000"/>
              </a:solidFill>
              <a:latin typeface="Cambria" panose="02040503050406030204" pitchFamily="18" charset="0"/>
              <a:cs typeface="宋体" panose="02010600030101010101" pitchFamily="2" charset="-122"/>
            </a:endParaRPr>
          </a:p>
          <a:p>
            <a:pPr marL="0" lvl="0" indent="0">
              <a:buClr>
                <a:srgbClr val="477AB1"/>
              </a:buClr>
              <a:buNone/>
            </a:pPr>
            <a:r>
              <a:rPr lang="en-US" altLang="zh-CN" sz="2400" dirty="0">
                <a:solidFill>
                  <a:srgbClr val="008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// ...</a:t>
            </a:r>
            <a:endParaRPr lang="zh-CN" altLang="zh-CN" sz="2400" dirty="0">
              <a:solidFill>
                <a:srgbClr val="008000"/>
              </a:solidFill>
              <a:latin typeface="Cambria" panose="02040503050406030204" pitchFamily="18" charset="0"/>
              <a:cs typeface="宋体" panose="02010600030101010101" pitchFamily="2" charset="-122"/>
            </a:endParaRPr>
          </a:p>
          <a:p>
            <a:pPr marL="0" indent="0">
              <a:spcBef>
                <a:spcPts val="575"/>
              </a:spcBef>
              <a:spcAft>
                <a:spcPts val="0"/>
              </a:spcAft>
              <a:buNone/>
            </a:pPr>
            <a:r>
              <a:rPr lang="en-US" altLang="zh-CN" sz="2400" dirty="0" err="1" smtClean="0">
                <a:solidFill>
                  <a:srgbClr val="0000FF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const</a:t>
            </a:r>
            <a:r>
              <a:rPr lang="en-US" altLang="zh-CN" sz="2400" dirty="0" smtClean="0">
                <a:solidFill>
                  <a:srgbClr val="0000FF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DAWG_Interface</a:t>
            </a:r>
            <a:r>
              <a:rPr lang="en-US" altLang="zh-CN" sz="2400" dirty="0" smtClean="0">
                <a:solidFill>
                  <a:srgbClr val="8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*</a:t>
            </a:r>
            <a:r>
              <a:rPr lang="en-US" altLang="zh-CN" sz="2400" dirty="0" smtClean="0">
                <a:solidFill>
                  <a:srgbClr val="0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dawg</a:t>
            </a:r>
            <a:r>
              <a:rPr lang="en-US" altLang="zh-CN" sz="2400" dirty="0" smtClean="0">
                <a:solidFill>
                  <a:srgbClr val="0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 </a:t>
            </a:r>
            <a:r>
              <a:rPr lang="en-US" altLang="zh-CN" sz="2400" dirty="0" smtClean="0">
                <a:solidFill>
                  <a:srgbClr val="8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=</a:t>
            </a:r>
            <a:r>
              <a:rPr lang="en-US" altLang="zh-CN" sz="2400" dirty="0" smtClean="0">
                <a:solidFill>
                  <a:srgbClr val="0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dfa</a:t>
            </a:r>
            <a:r>
              <a:rPr lang="en-US" altLang="zh-CN" sz="2400" dirty="0" smtClean="0">
                <a:solidFill>
                  <a:srgbClr val="8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-&gt;</a:t>
            </a:r>
            <a:r>
              <a:rPr lang="en-US" altLang="zh-CN" sz="2400" dirty="0" err="1" smtClean="0">
                <a:latin typeface="Cambria" panose="02040503050406030204" pitchFamily="18" charset="0"/>
                <a:cs typeface="宋体" panose="02010600030101010101" pitchFamily="2" charset="-122"/>
              </a:rPr>
              <a:t>get_dawg</a:t>
            </a:r>
            <a:r>
              <a:rPr lang="en-US" altLang="zh-CN" sz="2400" dirty="0" smtClean="0">
                <a:solidFill>
                  <a:srgbClr val="8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();</a:t>
            </a:r>
          </a:p>
          <a:p>
            <a:pPr marL="0" indent="0">
              <a:spcBef>
                <a:spcPts val="575"/>
              </a:spcBef>
              <a:spcAft>
                <a:spcPts val="0"/>
              </a:spcAft>
              <a:buNone/>
            </a:pPr>
            <a:r>
              <a:rPr lang="en-US" altLang="zh-CN" sz="2400" dirty="0" smtClean="0">
                <a:solidFill>
                  <a:srgbClr val="0000FF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if</a:t>
            </a:r>
            <a:r>
              <a:rPr lang="en-US" altLang="zh-CN" sz="2400" dirty="0" smtClean="0">
                <a:solidFill>
                  <a:srgbClr val="0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srgbClr val="8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(</a:t>
            </a:r>
            <a:r>
              <a:rPr lang="en-US" altLang="zh-CN" sz="2400" dirty="0">
                <a:solidFill>
                  <a:srgbClr val="0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NULL </a:t>
            </a:r>
            <a:r>
              <a:rPr lang="en-US" altLang="zh-CN" sz="2400" dirty="0">
                <a:solidFill>
                  <a:srgbClr val="8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!=</a:t>
            </a:r>
            <a:r>
              <a:rPr lang="en-US" altLang="zh-CN" sz="2400" dirty="0">
                <a:solidFill>
                  <a:srgbClr val="0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dawg</a:t>
            </a:r>
            <a:r>
              <a:rPr lang="en-US" altLang="zh-CN" sz="2400" dirty="0">
                <a:solidFill>
                  <a:srgbClr val="8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)</a:t>
            </a:r>
            <a:r>
              <a:rPr lang="en-US" altLang="zh-CN" sz="2400" dirty="0">
                <a:solidFill>
                  <a:srgbClr val="0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srgbClr val="8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{</a:t>
            </a:r>
            <a:endParaRPr lang="zh-CN" altLang="zh-CN"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spcBef>
                <a:spcPts val="575"/>
              </a:spcBef>
              <a:spcAft>
                <a:spcPts val="0"/>
              </a:spcAft>
              <a:buNone/>
            </a:pPr>
            <a:r>
              <a:rPr lang="en-US" altLang="zh-CN" sz="2400" dirty="0">
                <a:solidFill>
                  <a:srgbClr val="0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   </a:t>
            </a:r>
            <a:r>
              <a:rPr lang="en-US" altLang="zh-CN" sz="2400" dirty="0">
                <a:solidFill>
                  <a:srgbClr val="008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// use as </a:t>
            </a:r>
            <a:r>
              <a:rPr lang="en-US" altLang="zh-CN" sz="2400" dirty="0" err="1">
                <a:solidFill>
                  <a:srgbClr val="008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dawg</a:t>
            </a:r>
            <a:endParaRPr lang="zh-CN" altLang="zh-CN"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spcBef>
                <a:spcPts val="575"/>
              </a:spcBef>
              <a:spcAft>
                <a:spcPts val="0"/>
              </a:spcAft>
              <a:buNone/>
            </a:pPr>
            <a:r>
              <a:rPr lang="en-US" altLang="zh-CN" sz="2400" dirty="0">
                <a:solidFill>
                  <a:srgbClr val="8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}</a:t>
            </a:r>
            <a:endParaRPr lang="zh-CN" altLang="zh-CN"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spcBef>
                <a:spcPts val="575"/>
              </a:spcBef>
              <a:spcAft>
                <a:spcPts val="0"/>
              </a:spcAft>
              <a:buNone/>
            </a:pPr>
            <a:r>
              <a:rPr lang="en-US" altLang="zh-CN" sz="2400" dirty="0" err="1" smtClean="0">
                <a:solidFill>
                  <a:srgbClr val="0000FF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const</a:t>
            </a:r>
            <a:r>
              <a:rPr lang="en-US" altLang="zh-CN" sz="2400" dirty="0" smtClean="0">
                <a:solidFill>
                  <a:srgbClr val="0000FF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AC_Scan_Interface</a:t>
            </a:r>
            <a:r>
              <a:rPr lang="en-US" altLang="zh-CN" sz="2400" dirty="0">
                <a:solidFill>
                  <a:srgbClr val="8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*</a:t>
            </a:r>
            <a:r>
              <a:rPr lang="en-US" altLang="zh-CN" sz="2400" dirty="0">
                <a:solidFill>
                  <a:srgbClr val="0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 ac </a:t>
            </a:r>
            <a:r>
              <a:rPr lang="en-US" altLang="zh-CN" sz="2400" dirty="0">
                <a:solidFill>
                  <a:srgbClr val="8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=</a:t>
            </a:r>
            <a:r>
              <a:rPr lang="en-US" altLang="zh-CN" sz="2400" dirty="0">
                <a:solidFill>
                  <a:srgbClr val="0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dfa</a:t>
            </a:r>
            <a:r>
              <a:rPr lang="en-US" altLang="zh-CN" sz="2400" dirty="0">
                <a:solidFill>
                  <a:srgbClr val="8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-&gt;</a:t>
            </a:r>
            <a:r>
              <a:rPr lang="en-US" altLang="zh-CN" sz="2400" dirty="0" err="1" smtClean="0">
                <a:latin typeface="Cambria" panose="02040503050406030204" pitchFamily="18" charset="0"/>
                <a:cs typeface="宋体" panose="02010600030101010101" pitchFamily="2" charset="-122"/>
              </a:rPr>
              <a:t>get_ac</a:t>
            </a:r>
            <a:r>
              <a:rPr lang="en-US" altLang="zh-CN" sz="2400" dirty="0" smtClean="0">
                <a:solidFill>
                  <a:srgbClr val="8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();</a:t>
            </a:r>
            <a:endParaRPr lang="zh-CN" altLang="zh-CN"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spcBef>
                <a:spcPts val="575"/>
              </a:spcBef>
              <a:spcAft>
                <a:spcPts val="0"/>
              </a:spcAft>
              <a:buNone/>
            </a:pPr>
            <a:r>
              <a:rPr lang="en-US" altLang="zh-CN" sz="2400" dirty="0">
                <a:solidFill>
                  <a:srgbClr val="0000FF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if</a:t>
            </a:r>
            <a:r>
              <a:rPr lang="en-US" altLang="zh-CN" sz="2400" dirty="0">
                <a:solidFill>
                  <a:srgbClr val="0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srgbClr val="8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(</a:t>
            </a:r>
            <a:r>
              <a:rPr lang="en-US" altLang="zh-CN" sz="2400" dirty="0">
                <a:solidFill>
                  <a:srgbClr val="0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NULL </a:t>
            </a:r>
            <a:r>
              <a:rPr lang="en-US" altLang="zh-CN" sz="2400" dirty="0">
                <a:solidFill>
                  <a:srgbClr val="8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!=</a:t>
            </a:r>
            <a:r>
              <a:rPr lang="en-US" altLang="zh-CN" sz="2400" dirty="0">
                <a:solidFill>
                  <a:srgbClr val="0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 ac</a:t>
            </a:r>
            <a:r>
              <a:rPr lang="en-US" altLang="zh-CN" sz="2400" dirty="0">
                <a:solidFill>
                  <a:srgbClr val="8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)</a:t>
            </a:r>
            <a:r>
              <a:rPr lang="en-US" altLang="zh-CN" sz="2400" dirty="0">
                <a:solidFill>
                  <a:srgbClr val="0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srgbClr val="8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{</a:t>
            </a:r>
            <a:endParaRPr lang="zh-CN" altLang="zh-CN"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spcBef>
                <a:spcPts val="575"/>
              </a:spcBef>
              <a:spcAft>
                <a:spcPts val="0"/>
              </a:spcAft>
              <a:buNone/>
            </a:pPr>
            <a:r>
              <a:rPr lang="en-US" altLang="zh-CN" sz="2400" dirty="0">
                <a:solidFill>
                  <a:srgbClr val="0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   </a:t>
            </a:r>
            <a:r>
              <a:rPr lang="en-US" altLang="zh-CN" sz="2400" dirty="0">
                <a:solidFill>
                  <a:srgbClr val="008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// use as </a:t>
            </a:r>
            <a:r>
              <a:rPr lang="en-US" altLang="zh-CN" sz="2400" dirty="0" err="1">
                <a:solidFill>
                  <a:srgbClr val="008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Aho-Corasick</a:t>
            </a:r>
            <a:r>
              <a:rPr lang="en-US" altLang="zh-CN" sz="2400" dirty="0">
                <a:solidFill>
                  <a:srgbClr val="008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 DFA</a:t>
            </a:r>
            <a:endParaRPr lang="zh-CN" altLang="zh-CN"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spcBef>
                <a:spcPts val="575"/>
              </a:spcBef>
              <a:spcAft>
                <a:spcPts val="0"/>
              </a:spcAft>
              <a:buNone/>
            </a:pPr>
            <a:r>
              <a:rPr lang="en-US" altLang="zh-CN" sz="2400" dirty="0">
                <a:solidFill>
                  <a:srgbClr val="800000"/>
                </a:solidFill>
                <a:latin typeface="Cambria" panose="02040503050406030204" pitchFamily="18" charset="0"/>
                <a:cs typeface="宋体" panose="02010600030101010101" pitchFamily="2" charset="-122"/>
              </a:rPr>
              <a:t>}</a:t>
            </a:r>
            <a:endParaRPr lang="zh-CN" altLang="zh-CN"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05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05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DFA </a:t>
            </a:r>
            <a:r>
              <a:rPr lang="zh-CN" altLang="en-US" dirty="0"/>
              <a:t>到</a:t>
            </a:r>
            <a:r>
              <a:rPr lang="zh-CN" altLang="en-US" dirty="0" smtClean="0"/>
              <a:t> </a:t>
            </a:r>
            <a:r>
              <a:rPr lang="en-US" altLang="zh-CN" dirty="0" smtClean="0"/>
              <a:t>NFA </a:t>
            </a:r>
            <a:r>
              <a:rPr lang="zh-CN" altLang="en-US" dirty="0" smtClean="0"/>
              <a:t>的转化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2"/>
                <a:ext cx="8229600" cy="468052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3600" dirty="0" smtClean="0"/>
                  <a:t>DFA </a:t>
                </a:r>
                <a:r>
                  <a:rPr lang="zh-CN" altLang="en-US" sz="3600" dirty="0" smtClean="0"/>
                  <a:t>与 </a:t>
                </a:r>
                <a:r>
                  <a:rPr lang="en-US" altLang="zh-CN" sz="3600" dirty="0" smtClean="0"/>
                  <a:t>NFA</a:t>
                </a:r>
                <a:r>
                  <a:rPr lang="zh-CN" altLang="en-US" sz="3600" dirty="0" smtClean="0"/>
                  <a:t>本质上等价</a:t>
                </a:r>
                <a:endParaRPr lang="en-US" altLang="zh-CN" sz="3600" dirty="0" smtClean="0"/>
              </a:p>
              <a:p>
                <a:pPr lvl="1"/>
                <a:r>
                  <a:rPr lang="zh-CN" altLang="en-US" sz="3200" dirty="0" smtClean="0"/>
                  <a:t>能表达的语言是等价的</a:t>
                </a:r>
                <a:endParaRPr lang="en-US" altLang="zh-CN" sz="3200" dirty="0" smtClean="0"/>
              </a:p>
              <a:p>
                <a:pPr lvl="1"/>
                <a:r>
                  <a:rPr lang="zh-CN" altLang="en-US" sz="3200" dirty="0" smtClean="0"/>
                  <a:t>语言即字符串集合，有穷的或无穷的</a:t>
                </a:r>
                <a:endParaRPr lang="en-US" altLang="zh-CN" sz="3200" dirty="0" smtClean="0"/>
              </a:p>
              <a:p>
                <a:pPr>
                  <a:spcBef>
                    <a:spcPts val="2400"/>
                  </a:spcBef>
                </a:pPr>
                <a:r>
                  <a:rPr lang="en-US" altLang="zh-CN" sz="3600" dirty="0" smtClean="0"/>
                  <a:t>NFA </a:t>
                </a:r>
                <a:r>
                  <a:rPr lang="zh-CN" altLang="en-US" sz="3600" dirty="0" smtClean="0"/>
                  <a:t>转 </a:t>
                </a:r>
                <a:r>
                  <a:rPr lang="en-US" altLang="zh-CN" sz="3600" dirty="0" smtClean="0"/>
                  <a:t>DFA </a:t>
                </a:r>
                <a:r>
                  <a:rPr lang="zh-CN" altLang="en-US" sz="3600" dirty="0" smtClean="0"/>
                  <a:t>是 </a:t>
                </a:r>
                <a:r>
                  <a:rPr lang="en-US" altLang="zh-CN" sz="3600" dirty="0" err="1" smtClean="0"/>
                  <a:t>NSpace</a:t>
                </a:r>
                <a:r>
                  <a:rPr lang="en-US" altLang="zh-CN" sz="3600" dirty="0" smtClean="0"/>
                  <a:t> </a:t>
                </a:r>
                <a:r>
                  <a:rPr lang="zh-CN" altLang="en-US" sz="3600" dirty="0" smtClean="0"/>
                  <a:t>的</a:t>
                </a:r>
                <a:endParaRPr lang="en-US" altLang="zh-CN" sz="3600" dirty="0" smtClean="0"/>
              </a:p>
              <a:p>
                <a:pPr lvl="1"/>
                <a:r>
                  <a:rPr lang="zh-CN" altLang="en-US" sz="3200" dirty="0" smtClean="0"/>
                  <a:t>如果 </a:t>
                </a:r>
                <a:r>
                  <a:rPr lang="en-US" altLang="zh-CN" sz="3200" dirty="0" smtClean="0"/>
                  <a:t>NFA </a:t>
                </a:r>
                <a:r>
                  <a:rPr lang="zh-CN" altLang="en-US" sz="3200" dirty="0" smtClean="0"/>
                  <a:t>的状态数是 </a:t>
                </a:r>
                <a:r>
                  <a:rPr lang="en-US" altLang="zh-CN" sz="3200" dirty="0" smtClean="0">
                    <a:solidFill>
                      <a:srgbClr val="C00000"/>
                    </a:solidFill>
                  </a:rPr>
                  <a:t>n</a:t>
                </a:r>
                <a:r>
                  <a:rPr lang="zh-CN" altLang="en-US" sz="3200" dirty="0" smtClean="0"/>
                  <a:t>，最坏情况下相应的 </a:t>
                </a:r>
                <a:r>
                  <a:rPr lang="en-US" altLang="zh-CN" sz="3200" dirty="0" smtClean="0"/>
                  <a:t>DFA</a:t>
                </a:r>
                <a:r>
                  <a:rPr lang="zh-CN" altLang="en-US" sz="3200" dirty="0" smtClean="0"/>
                  <a:t>有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altLang="zh-CN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sz="3200" dirty="0" smtClean="0"/>
                  <a:t> 个状态</a:t>
                </a:r>
                <a:endParaRPr lang="en-US" altLang="zh-CN" sz="3200" dirty="0" smtClean="0"/>
              </a:p>
              <a:p>
                <a:pPr lvl="1"/>
                <a:r>
                  <a:rPr lang="zh-CN" altLang="en-US" sz="3200" dirty="0" smtClean="0"/>
                  <a:t>转换关键：幂集构造法</a:t>
                </a:r>
                <a:endParaRPr lang="zh-CN" altLang="en-US" sz="32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2"/>
                <a:ext cx="8229600" cy="4680520"/>
              </a:xfrm>
              <a:blipFill rotWithShape="0">
                <a:blip r:embed="rId2"/>
                <a:stretch>
                  <a:fillRect l="-370" t="-23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12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更复杂的应用：直接调用创建接口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781128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/>
              <a:t>同义词表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相当于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>map&lt;word, </a:t>
            </a:r>
            <a:r>
              <a:rPr lang="en-US" altLang="zh-CN" dirty="0" err="1" smtClean="0"/>
              <a:t>SynonymSet</a:t>
            </a:r>
            <a:r>
              <a:rPr lang="en-US" altLang="zh-CN" dirty="0" smtClean="0"/>
              <a:t>&gt;</a:t>
            </a:r>
          </a:p>
          <a:p>
            <a:r>
              <a:rPr lang="en-US" altLang="zh-CN" dirty="0" smtClean="0"/>
              <a:t>Anchor </a:t>
            </a:r>
            <a:r>
              <a:rPr lang="zh-CN" altLang="en-US" dirty="0" smtClean="0"/>
              <a:t>映射表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相当于</a:t>
            </a:r>
            <a:r>
              <a:rPr lang="en-US" altLang="zh-CN" dirty="0" smtClean="0"/>
              <a:t>: map&lt;url, </a:t>
            </a:r>
            <a:r>
              <a:rPr lang="en-US" altLang="zh-CN" dirty="0" err="1" smtClean="0"/>
              <a:t>AnchorSet</a:t>
            </a:r>
            <a:r>
              <a:rPr lang="en-US" altLang="zh-CN" dirty="0" smtClean="0"/>
              <a:t>&gt;</a:t>
            </a:r>
          </a:p>
          <a:p>
            <a:pPr lvl="1"/>
            <a:r>
              <a:rPr lang="zh-CN" altLang="en-US" dirty="0" smtClean="0"/>
              <a:t>不同 </a:t>
            </a:r>
            <a:r>
              <a:rPr lang="en-US" altLang="zh-CN" dirty="0" smtClean="0"/>
              <a:t>url </a:t>
            </a:r>
            <a:r>
              <a:rPr lang="zh-CN" altLang="en-US" dirty="0" smtClean="0"/>
              <a:t>的 </a:t>
            </a:r>
            <a:r>
              <a:rPr lang="en-US" altLang="zh-CN" dirty="0" err="1" smtClean="0"/>
              <a:t>AnchorSet</a:t>
            </a:r>
            <a:r>
              <a:rPr lang="en-US" altLang="zh-CN" dirty="0" smtClean="0"/>
              <a:t> </a:t>
            </a:r>
            <a:r>
              <a:rPr lang="zh-CN" altLang="en-US" dirty="0" smtClean="0"/>
              <a:t>交集可能不空</a:t>
            </a:r>
            <a:endParaRPr lang="en-US" altLang="zh-CN" dirty="0" smtClean="0"/>
          </a:p>
          <a:p>
            <a:r>
              <a:rPr lang="zh-CN" altLang="en-US" dirty="0"/>
              <a:t>一种</a:t>
            </a:r>
            <a:r>
              <a:rPr lang="zh-CN" altLang="en-US" dirty="0" smtClean="0"/>
              <a:t>扩展的全匹配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ADFA </a:t>
            </a:r>
            <a:r>
              <a:rPr lang="en-US" altLang="zh-CN" dirty="0" err="1" smtClean="0"/>
              <a:t>onfly</a:t>
            </a:r>
            <a:r>
              <a:rPr lang="en-US" altLang="zh-CN" dirty="0" smtClean="0"/>
              <a:t> build</a:t>
            </a:r>
            <a:r>
              <a:rPr lang="zh-CN" altLang="en-US" dirty="0" smtClean="0"/>
              <a:t> </a:t>
            </a:r>
            <a:r>
              <a:rPr lang="en-US" altLang="zh-CN" dirty="0" smtClean="0"/>
              <a:t>+ NFA/DFA</a:t>
            </a:r>
            <a:r>
              <a:rPr lang="zh-CN" altLang="en-US" dirty="0" smtClean="0"/>
              <a:t>转化 </a:t>
            </a:r>
            <a:r>
              <a:rPr lang="en-US" altLang="zh-CN" dirty="0" smtClean="0"/>
              <a:t>+ DFA Minimize</a:t>
            </a:r>
          </a:p>
          <a:p>
            <a:r>
              <a:rPr lang="zh-CN" altLang="en-US" dirty="0"/>
              <a:t>按</a:t>
            </a:r>
            <a:r>
              <a:rPr lang="zh-CN" altLang="en-US" dirty="0" smtClean="0"/>
              <a:t>拼音查找汉字短语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pinyin_build</a:t>
            </a:r>
            <a:r>
              <a:rPr lang="en-US" altLang="zh-CN" dirty="0" smtClean="0"/>
              <a:t>)</a:t>
            </a:r>
          </a:p>
          <a:p>
            <a:pPr lvl="1"/>
            <a:r>
              <a:rPr lang="zh-CN" altLang="en-US" dirty="0" smtClean="0"/>
              <a:t>解决多音字问题：</a:t>
            </a:r>
            <a:r>
              <a:rPr lang="en-US" altLang="zh-CN" dirty="0" smtClean="0"/>
              <a:t>P1*P2*…</a:t>
            </a:r>
            <a:r>
              <a:rPr lang="zh-CN" altLang="en-US" dirty="0" smtClean="0"/>
              <a:t>*</a:t>
            </a:r>
            <a:r>
              <a:rPr lang="en-US" altLang="zh-CN" dirty="0" err="1" smtClean="0"/>
              <a:t>Pn</a:t>
            </a:r>
            <a:endParaRPr lang="en-US" altLang="zh-CN" dirty="0" smtClean="0"/>
          </a:p>
        </p:txBody>
      </p:sp>
      <p:sp>
        <p:nvSpPr>
          <p:cNvPr id="5" name="圆角矩形 4"/>
          <p:cNvSpPr/>
          <p:nvPr/>
        </p:nvSpPr>
        <p:spPr>
          <a:xfrm>
            <a:off x="6516216" y="1700808"/>
            <a:ext cx="2304256" cy="15841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 smtClean="0">
                <a:solidFill>
                  <a:srgbClr val="FF0000"/>
                </a:solidFill>
              </a:rPr>
              <a:t>需要</a:t>
            </a:r>
            <a:endParaRPr lang="en-US" altLang="zh-CN" sz="5400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sz="4400" b="1" dirty="0" smtClean="0">
                <a:solidFill>
                  <a:srgbClr val="FF0000"/>
                </a:solidFill>
              </a:rPr>
              <a:t>C++11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1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更进一步</a:t>
            </a:r>
            <a:r>
              <a:rPr lang="en-US" altLang="zh-CN" dirty="0" smtClean="0"/>
              <a:t>: </a:t>
            </a:r>
            <a:r>
              <a:rPr lang="zh-CN" altLang="en-US" dirty="0" smtClean="0"/>
              <a:t>语法压缩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SLCF</a:t>
            </a:r>
            <a:r>
              <a:rPr lang="zh-CN" altLang="en-US" sz="4000" dirty="0" smtClean="0"/>
              <a:t>直线上下文无关语法</a:t>
            </a:r>
            <a:endParaRPr lang="en-US" altLang="zh-CN" sz="4000" dirty="0"/>
          </a:p>
          <a:p>
            <a:pPr lvl="1"/>
            <a:r>
              <a:rPr lang="en-US" altLang="zh-CN" sz="3600" dirty="0" smtClean="0">
                <a:solidFill>
                  <a:srgbClr val="FF0000"/>
                </a:solidFill>
              </a:rPr>
              <a:t>S</a:t>
            </a:r>
            <a:r>
              <a:rPr lang="en-US" altLang="zh-CN" sz="3600" dirty="0" smtClean="0"/>
              <a:t>traight </a:t>
            </a:r>
            <a:r>
              <a:rPr lang="en-US" altLang="zh-CN" sz="3600" dirty="0" smtClean="0">
                <a:solidFill>
                  <a:srgbClr val="FF0000"/>
                </a:solidFill>
              </a:rPr>
              <a:t>L</a:t>
            </a:r>
            <a:r>
              <a:rPr lang="en-US" altLang="zh-CN" sz="3600" dirty="0" smtClean="0"/>
              <a:t>ine </a:t>
            </a:r>
            <a:r>
              <a:rPr lang="en-US" altLang="zh-CN" sz="3600" dirty="0" smtClean="0">
                <a:solidFill>
                  <a:srgbClr val="FF0000"/>
                </a:solidFill>
              </a:rPr>
              <a:t>C</a:t>
            </a:r>
            <a:r>
              <a:rPr lang="en-US" altLang="zh-CN" sz="3600" dirty="0" smtClean="0"/>
              <a:t>ontext </a:t>
            </a:r>
            <a:r>
              <a:rPr lang="en-US" altLang="zh-CN" sz="3600" dirty="0" smtClean="0">
                <a:solidFill>
                  <a:srgbClr val="FF0000"/>
                </a:solidFill>
              </a:rPr>
              <a:t>F</a:t>
            </a:r>
            <a:r>
              <a:rPr lang="en-US" altLang="zh-CN" sz="3600" dirty="0" smtClean="0"/>
              <a:t>ree grammar</a:t>
            </a:r>
          </a:p>
          <a:p>
            <a:r>
              <a:rPr lang="zh-CN" altLang="en-US" sz="4000" dirty="0" smtClean="0"/>
              <a:t>最佳压缩率</a:t>
            </a:r>
            <a:r>
              <a:rPr lang="en-US" altLang="zh-CN" sz="4000" dirty="0" smtClean="0"/>
              <a:t>:  n -&gt; O(log(log(n)))</a:t>
            </a:r>
          </a:p>
          <a:p>
            <a:r>
              <a:rPr lang="en-US" altLang="zh-CN" sz="4000" dirty="0" smtClean="0"/>
              <a:t>ADFA </a:t>
            </a:r>
            <a:r>
              <a:rPr lang="zh-CN" altLang="en-US" sz="4000" dirty="0" smtClean="0"/>
              <a:t>压缩率</a:t>
            </a:r>
            <a:r>
              <a:rPr lang="en-US" altLang="zh-CN" sz="4000" dirty="0" smtClean="0"/>
              <a:t>:  n -&gt; O(log(n))</a:t>
            </a:r>
          </a:p>
          <a:p>
            <a:r>
              <a:rPr lang="zh-CN" altLang="en-US" sz="4000" dirty="0" smtClean="0"/>
              <a:t>计算最小 </a:t>
            </a:r>
            <a:r>
              <a:rPr lang="en-US" altLang="zh-CN" sz="4000" dirty="0" smtClean="0"/>
              <a:t>SLCF </a:t>
            </a:r>
            <a:r>
              <a:rPr lang="zh-CN" altLang="en-US" sz="4000" dirty="0" smtClean="0"/>
              <a:t>语法是 </a:t>
            </a:r>
            <a:r>
              <a:rPr lang="en-US" altLang="zh-CN" sz="4000" dirty="0" smtClean="0"/>
              <a:t>NP </a:t>
            </a:r>
            <a:r>
              <a:rPr lang="zh-CN" altLang="en-US" sz="4000" dirty="0" smtClean="0"/>
              <a:t>问题</a:t>
            </a:r>
            <a:endParaRPr lang="en-US" altLang="zh-CN" sz="4000" dirty="0" smtClean="0"/>
          </a:p>
          <a:p>
            <a:r>
              <a:rPr lang="zh-CN" altLang="en-US" sz="4000" dirty="0" smtClean="0"/>
              <a:t>使用贪心近似算法</a:t>
            </a:r>
            <a:r>
              <a:rPr lang="en-US" altLang="zh-CN" sz="4000" dirty="0" smtClean="0"/>
              <a:t>……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1101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主页</a:t>
            </a:r>
            <a:r>
              <a:rPr lang="en-US" altLang="zh-CN" dirty="0" smtClean="0"/>
              <a:t>: </a:t>
            </a:r>
            <a:r>
              <a:rPr lang="en-US" altLang="zh-CN" dirty="0" smtClean="0">
                <a:hlinkClick r:id="rId2"/>
              </a:rPr>
              <a:t>http://nfab.cn</a:t>
            </a:r>
            <a:r>
              <a:rPr lang="en-US" altLang="zh-CN" dirty="0" smtClean="0"/>
              <a:t> (</a:t>
            </a:r>
            <a:r>
              <a:rPr lang="zh-CN" altLang="en-US" dirty="0" smtClean="0"/>
              <a:t>不开源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zh-CN" altLang="en-US" dirty="0" smtClean="0"/>
              <a:t>实现语言</a:t>
            </a:r>
            <a:r>
              <a:rPr lang="en-US" altLang="zh-CN" dirty="0" smtClean="0"/>
              <a:t>: </a:t>
            </a:r>
            <a:r>
              <a:rPr lang="zh-CN" altLang="en-US" dirty="0" smtClean="0"/>
              <a:t> </a:t>
            </a:r>
            <a:r>
              <a:rPr lang="en-US" altLang="zh-CN" dirty="0" smtClean="0"/>
              <a:t>C++</a:t>
            </a:r>
            <a:r>
              <a:rPr lang="en-US" altLang="zh-CN" dirty="0" smtClean="0"/>
              <a:t>11</a:t>
            </a:r>
          </a:p>
          <a:p>
            <a:pPr>
              <a:spcBef>
                <a:spcPts val="3000"/>
              </a:spcBef>
            </a:pPr>
            <a:r>
              <a:rPr lang="zh-CN" altLang="en-US" dirty="0" smtClean="0"/>
              <a:t>操作系统</a:t>
            </a:r>
            <a:r>
              <a:rPr lang="en-US" altLang="zh-CN" dirty="0"/>
              <a:t> </a:t>
            </a:r>
            <a:r>
              <a:rPr lang="en-US" altLang="zh-CN" dirty="0" smtClean="0"/>
              <a:t>&amp;</a:t>
            </a:r>
            <a:r>
              <a:rPr lang="zh-CN" altLang="en-US" dirty="0"/>
              <a:t> 编译器</a:t>
            </a:r>
            <a:endParaRPr lang="en-US" altLang="zh-CN" dirty="0"/>
          </a:p>
          <a:p>
            <a:pPr lvl="1"/>
            <a:r>
              <a:rPr lang="en-US" altLang="zh-CN" b="1" dirty="0" smtClean="0"/>
              <a:t>Linux</a:t>
            </a:r>
            <a:r>
              <a:rPr lang="en-US" altLang="zh-CN" dirty="0" smtClean="0"/>
              <a:t>: gcc-4.7+, icc-14.0, clang-3.4/3.5</a:t>
            </a:r>
          </a:p>
          <a:p>
            <a:pPr lvl="1"/>
            <a:r>
              <a:rPr lang="en-US" altLang="zh-CN" b="1" dirty="0" smtClean="0"/>
              <a:t>Windows</a:t>
            </a:r>
            <a:r>
              <a:rPr lang="en-US" altLang="zh-CN" dirty="0" smtClean="0"/>
              <a:t>: Visual Studio 2013+, Cygwin-32/64</a:t>
            </a:r>
          </a:p>
          <a:p>
            <a:pPr lvl="1"/>
            <a:r>
              <a:rPr lang="zh-CN" altLang="en-US" dirty="0" smtClean="0"/>
              <a:t>其他环境</a:t>
            </a:r>
            <a:r>
              <a:rPr lang="zh-CN" altLang="en-US" dirty="0" smtClean="0"/>
              <a:t>下未测试</a:t>
            </a:r>
            <a:endParaRPr lang="en-US" altLang="zh-CN" dirty="0" smtClean="0"/>
          </a:p>
          <a:p>
            <a:pPr>
              <a:spcBef>
                <a:spcPts val="2400"/>
              </a:spcBef>
            </a:pPr>
            <a:r>
              <a:rPr lang="zh-CN" altLang="en-US" dirty="0" smtClean="0">
                <a:solidFill>
                  <a:srgbClr val="C00000"/>
                </a:solidFill>
              </a:rPr>
              <a:t>应用开发</a:t>
            </a:r>
            <a:endParaRPr lang="en-US" altLang="zh-CN" dirty="0">
              <a:solidFill>
                <a:srgbClr val="C00000"/>
              </a:solidFill>
            </a:endParaRPr>
          </a:p>
          <a:p>
            <a:pPr lvl="1"/>
            <a:r>
              <a:rPr lang="zh-CN" altLang="en-US" dirty="0" smtClean="0">
                <a:solidFill>
                  <a:srgbClr val="C00000"/>
                </a:solidFill>
              </a:rPr>
              <a:t>编译、运行均</a:t>
            </a:r>
            <a:r>
              <a:rPr lang="zh-CN" altLang="en-US" dirty="0" smtClean="0">
                <a:solidFill>
                  <a:srgbClr val="C00000"/>
                </a:solidFill>
              </a:rPr>
              <a:t>不</a:t>
            </a:r>
            <a:r>
              <a:rPr lang="zh-CN" altLang="en-US" dirty="0" smtClean="0">
                <a:solidFill>
                  <a:srgbClr val="C00000"/>
                </a:solidFill>
              </a:rPr>
              <a:t>需要 </a:t>
            </a:r>
            <a:r>
              <a:rPr lang="en-US" altLang="zh-CN" dirty="0" smtClean="0">
                <a:solidFill>
                  <a:srgbClr val="C00000"/>
                </a:solidFill>
              </a:rPr>
              <a:t>C++11</a:t>
            </a:r>
            <a:r>
              <a:rPr lang="zh-CN" altLang="en-US" dirty="0" smtClean="0">
                <a:solidFill>
                  <a:srgbClr val="C00000"/>
                </a:solidFill>
              </a:rPr>
              <a:t>，</a:t>
            </a:r>
            <a:r>
              <a:rPr lang="en-US" altLang="zh-CN" dirty="0" smtClean="0">
                <a:solidFill>
                  <a:srgbClr val="C00000"/>
                </a:solidFill>
              </a:rPr>
              <a:t>C++98 </a:t>
            </a:r>
            <a:r>
              <a:rPr lang="zh-CN" altLang="en-US" dirty="0" smtClean="0">
                <a:solidFill>
                  <a:srgbClr val="C00000"/>
                </a:solidFill>
              </a:rPr>
              <a:t>即可</a:t>
            </a:r>
            <a:endParaRPr lang="en-US" altLang="zh-CN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谢谢！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001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ADFA Acyclic DFA</a:t>
            </a:r>
            <a:r>
              <a:rPr lang="zh-CN" altLang="en-US" dirty="0"/>
              <a:t> 无环自动机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925144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无</a:t>
            </a:r>
            <a:r>
              <a:rPr lang="zh-CN" altLang="en-US" sz="3600" dirty="0"/>
              <a:t>环</a:t>
            </a:r>
            <a:r>
              <a:rPr lang="zh-CN" altLang="en-US" sz="3600" dirty="0" smtClean="0"/>
              <a:t>自动机只能表达有限的</a:t>
            </a:r>
            <a:r>
              <a:rPr lang="zh-CN" altLang="en-US" sz="3600" dirty="0"/>
              <a:t>字符串集合</a:t>
            </a:r>
          </a:p>
          <a:p>
            <a:r>
              <a:rPr lang="en-US" altLang="zh-CN" sz="3600" dirty="0" err="1" smtClean="0"/>
              <a:t>Trie</a:t>
            </a:r>
            <a:r>
              <a:rPr lang="en-US" altLang="zh-CN" sz="3600" dirty="0" smtClean="0"/>
              <a:t>: </a:t>
            </a:r>
            <a:r>
              <a:rPr lang="zh-CN" altLang="en-US" sz="3600" dirty="0" smtClean="0"/>
              <a:t>最</a:t>
            </a:r>
            <a:r>
              <a:rPr lang="zh-CN" altLang="en-US" sz="3600" dirty="0"/>
              <a:t>简单，最大的 </a:t>
            </a:r>
            <a:r>
              <a:rPr lang="en-US" altLang="zh-CN" sz="3600" dirty="0"/>
              <a:t>ADFA</a:t>
            </a:r>
          </a:p>
          <a:p>
            <a:r>
              <a:rPr lang="en-US" altLang="zh-CN" sz="3600" dirty="0" err="1" smtClean="0"/>
              <a:t>MinADFA</a:t>
            </a:r>
            <a:r>
              <a:rPr lang="en-US" altLang="zh-CN" sz="3600" dirty="0" smtClean="0"/>
              <a:t>: </a:t>
            </a:r>
            <a:r>
              <a:rPr lang="zh-CN" altLang="en-US" sz="3600" dirty="0"/>
              <a:t>最小化的无环自动机</a:t>
            </a:r>
          </a:p>
          <a:p>
            <a:pPr lvl="1"/>
            <a:r>
              <a:rPr lang="zh-CN" altLang="en-US" sz="3200" dirty="0" smtClean="0"/>
              <a:t>内存</a:t>
            </a:r>
            <a:r>
              <a:rPr lang="zh-CN" altLang="en-US" sz="3200" dirty="0" smtClean="0"/>
              <a:t>需求小</a:t>
            </a:r>
            <a:r>
              <a:rPr lang="zh-CN" altLang="en-US" sz="3200" dirty="0"/>
              <a:t>，极端情况</a:t>
            </a:r>
            <a:r>
              <a:rPr lang="zh-CN" altLang="en-US" sz="3200" dirty="0" smtClean="0"/>
              <a:t>下压缩率是指数的</a:t>
            </a:r>
            <a:endParaRPr lang="en-US" altLang="zh-CN" sz="3200" dirty="0" smtClean="0"/>
          </a:p>
          <a:p>
            <a:pPr lvl="1"/>
            <a:r>
              <a:rPr lang="zh-CN" altLang="en-US" sz="3200" dirty="0" smtClean="0"/>
              <a:t>随着集合</a:t>
            </a:r>
            <a:r>
              <a:rPr lang="zh-CN" altLang="en-US" sz="3200" dirty="0" smtClean="0"/>
              <a:t>的增大，</a:t>
            </a:r>
            <a:r>
              <a:rPr lang="en-US" altLang="zh-CN" sz="3200" dirty="0" err="1" smtClean="0"/>
              <a:t>MinADFA</a:t>
            </a:r>
            <a:r>
              <a:rPr lang="en-US" altLang="zh-CN" sz="3200" dirty="0" smtClean="0"/>
              <a:t> </a:t>
            </a:r>
            <a:r>
              <a:rPr lang="zh-CN" altLang="en-US" sz="3200" dirty="0" smtClean="0"/>
              <a:t>可能反而更小</a:t>
            </a:r>
            <a:endParaRPr lang="en-US" altLang="zh-CN" sz="3200" dirty="0" smtClean="0"/>
          </a:p>
          <a:p>
            <a:r>
              <a:rPr lang="zh-CN" altLang="en-US" sz="3600" dirty="0" smtClean="0"/>
              <a:t>后缀</a:t>
            </a:r>
            <a:r>
              <a:rPr lang="zh-CN" altLang="en-US" sz="3600" dirty="0" smtClean="0"/>
              <a:t>自动机</a:t>
            </a:r>
            <a:r>
              <a:rPr lang="en-US" altLang="zh-CN" sz="3600" dirty="0" smtClean="0"/>
              <a:t>: </a:t>
            </a:r>
            <a:r>
              <a:rPr lang="zh-CN" altLang="en-US" sz="3600" dirty="0" smtClean="0"/>
              <a:t>后缀树的泛化</a:t>
            </a:r>
            <a:endParaRPr lang="en-US" altLang="zh-CN" sz="3600" dirty="0"/>
          </a:p>
          <a:p>
            <a:endParaRPr lang="en-US" altLang="zh-CN" sz="3600" dirty="0"/>
          </a:p>
          <a:p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5962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典型应用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zh-CN" dirty="0" smtClean="0"/>
              <a:t>Regular Expression </a:t>
            </a:r>
            <a:r>
              <a:rPr lang="zh-CN" altLang="en-US" dirty="0" smtClean="0"/>
              <a:t>正则表达式</a:t>
            </a:r>
            <a:endParaRPr lang="en-US" altLang="zh-CN" dirty="0" smtClean="0"/>
          </a:p>
          <a:p>
            <a:pPr>
              <a:spcAft>
                <a:spcPts val="600"/>
              </a:spcAft>
            </a:pPr>
            <a:r>
              <a:rPr lang="en-US" altLang="zh-CN" dirty="0" smtClean="0"/>
              <a:t>Lexical Analyzing </a:t>
            </a:r>
            <a:r>
              <a:rPr lang="zh-CN" altLang="en-US" dirty="0" smtClean="0"/>
              <a:t>词法分析</a:t>
            </a:r>
          </a:p>
          <a:p>
            <a:pPr>
              <a:spcAft>
                <a:spcPts val="600"/>
              </a:spcAft>
            </a:pPr>
            <a:r>
              <a:rPr lang="en-US" altLang="zh-CN" dirty="0" smtClean="0"/>
              <a:t>Pattern Matching </a:t>
            </a:r>
            <a:r>
              <a:rPr lang="zh-CN" altLang="en-US" dirty="0" smtClean="0"/>
              <a:t>模式匹配</a:t>
            </a:r>
            <a:endParaRPr lang="en-US" altLang="zh-CN" dirty="0" smtClean="0"/>
          </a:p>
          <a:p>
            <a:pPr lvl="1">
              <a:spcAft>
                <a:spcPts val="600"/>
              </a:spcAft>
            </a:pPr>
            <a:r>
              <a:rPr lang="zh-CN" altLang="en-US" dirty="0" smtClean="0"/>
              <a:t>精确匹配，前缀匹配</a:t>
            </a:r>
            <a:endParaRPr lang="en-US" altLang="zh-CN" dirty="0" smtClean="0"/>
          </a:p>
          <a:p>
            <a:pPr lvl="1">
              <a:spcAft>
                <a:spcPts val="600"/>
              </a:spcAft>
            </a:pPr>
            <a:r>
              <a:rPr lang="zh-CN" altLang="en-US" dirty="0"/>
              <a:t>多模</a:t>
            </a:r>
            <a:r>
              <a:rPr lang="zh-CN" altLang="en-US" dirty="0" smtClean="0"/>
              <a:t>匹配</a:t>
            </a:r>
            <a:r>
              <a:rPr lang="en-US" altLang="zh-CN" dirty="0" smtClean="0"/>
              <a:t>(AC</a:t>
            </a:r>
            <a:r>
              <a:rPr lang="zh-CN" altLang="en-US" dirty="0" smtClean="0"/>
              <a:t>自动机</a:t>
            </a:r>
            <a:r>
              <a:rPr lang="en-US" altLang="zh-CN" dirty="0" smtClean="0"/>
              <a:t>)</a:t>
            </a:r>
            <a:r>
              <a:rPr lang="zh-CN" altLang="en-US" dirty="0" smtClean="0"/>
              <a:t>，多正则匹配</a:t>
            </a:r>
            <a:endParaRPr lang="en-US" altLang="zh-CN" dirty="0" smtClean="0"/>
          </a:p>
          <a:p>
            <a:pPr>
              <a:spcAft>
                <a:spcPts val="600"/>
              </a:spcAft>
            </a:pPr>
            <a:r>
              <a:rPr lang="en-US" altLang="zh-CN" dirty="0" smtClean="0"/>
              <a:t>Dictionary Compressing </a:t>
            </a:r>
            <a:r>
              <a:rPr lang="zh-CN" altLang="en-US" dirty="0" smtClean="0"/>
              <a:t>词表压缩</a:t>
            </a:r>
            <a:endParaRPr lang="en-US" altLang="zh-CN" dirty="0" smtClean="0"/>
          </a:p>
          <a:p>
            <a:pPr lvl="1">
              <a:spcAft>
                <a:spcPts val="600"/>
              </a:spcAft>
            </a:pPr>
            <a:r>
              <a:rPr lang="zh-CN" altLang="en-US" dirty="0" smtClean="0"/>
              <a:t>自动机最小化，字典序计算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65038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DFA </a:t>
            </a:r>
            <a:r>
              <a:rPr lang="zh-CN" altLang="en-US" dirty="0" smtClean="0"/>
              <a:t>的最小化：等价</a:t>
            </a:r>
            <a:r>
              <a:rPr lang="en-US" altLang="zh-CN" dirty="0" smtClean="0"/>
              <a:t>&amp;</a:t>
            </a:r>
            <a:r>
              <a:rPr lang="zh-CN" altLang="en-US" dirty="0" smtClean="0"/>
              <a:t>同构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 </a:t>
            </a:r>
            <a:r>
              <a:rPr lang="en-US" altLang="zh-CN" dirty="0" smtClean="0"/>
              <a:t>DFA </a:t>
            </a:r>
            <a:r>
              <a:rPr lang="zh-CN" altLang="en-US" dirty="0" smtClean="0"/>
              <a:t>等价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DFA</a:t>
            </a:r>
            <a:r>
              <a:rPr lang="zh-CN" altLang="en-US" dirty="0" smtClean="0"/>
              <a:t>表达的语言相同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等价</a:t>
            </a:r>
            <a:r>
              <a:rPr lang="zh-CN" altLang="en-US" dirty="0" smtClean="0"/>
              <a:t>的</a:t>
            </a:r>
            <a:r>
              <a:rPr lang="en-US" altLang="zh-CN" dirty="0" smtClean="0"/>
              <a:t>DFA</a:t>
            </a:r>
            <a:r>
              <a:rPr lang="zh-CN" altLang="en-US" dirty="0" smtClean="0"/>
              <a:t>状态</a:t>
            </a:r>
            <a:r>
              <a:rPr lang="zh-CN" altLang="en-US" dirty="0" smtClean="0"/>
              <a:t>数可能不同</a:t>
            </a:r>
            <a:endParaRPr lang="en-US" altLang="zh-CN" dirty="0" smtClean="0"/>
          </a:p>
          <a:p>
            <a:pPr lvl="1"/>
            <a:r>
              <a:rPr lang="zh-CN" altLang="en-US" dirty="0"/>
              <a:t>状态</a:t>
            </a:r>
            <a:r>
              <a:rPr lang="zh-CN" altLang="en-US" dirty="0" smtClean="0"/>
              <a:t>数最小的</a:t>
            </a:r>
            <a:r>
              <a:rPr lang="zh-CN" altLang="en-US" dirty="0" smtClean="0"/>
              <a:t>那个</a:t>
            </a:r>
            <a:r>
              <a:rPr lang="en-US" altLang="zh-CN" dirty="0" smtClean="0"/>
              <a:t>DFA</a:t>
            </a:r>
            <a:r>
              <a:rPr lang="zh-CN" altLang="en-US" dirty="0" smtClean="0"/>
              <a:t>称为</a:t>
            </a:r>
            <a:r>
              <a:rPr lang="zh-CN" altLang="en-US" dirty="0" smtClean="0"/>
              <a:t>最小的</a:t>
            </a:r>
            <a:r>
              <a:rPr lang="en-US" altLang="zh-CN" dirty="0" smtClean="0"/>
              <a:t>DFA</a:t>
            </a:r>
          </a:p>
          <a:p>
            <a:pPr lvl="1"/>
            <a:r>
              <a:rPr lang="zh-CN" altLang="en-US" dirty="0"/>
              <a:t>更</a:t>
            </a:r>
            <a:r>
              <a:rPr lang="zh-CN" altLang="en-US" dirty="0" smtClean="0"/>
              <a:t>小的 </a:t>
            </a:r>
            <a:r>
              <a:rPr lang="en-US" altLang="zh-CN" dirty="0" smtClean="0"/>
              <a:t>DFA </a:t>
            </a:r>
            <a:r>
              <a:rPr lang="zh-CN" altLang="en-US" dirty="0" smtClean="0"/>
              <a:t>需要的内存更小</a:t>
            </a:r>
            <a:endParaRPr lang="en-US" altLang="zh-CN" dirty="0" smtClean="0"/>
          </a:p>
          <a:p>
            <a:r>
              <a:rPr lang="en-US" altLang="zh-CN" dirty="0" smtClean="0"/>
              <a:t>DFA </a:t>
            </a:r>
            <a:r>
              <a:rPr lang="zh-CN" altLang="en-US" dirty="0" smtClean="0"/>
              <a:t>同构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状态数相等，表达的语言相同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对状态编号做一置换后，完全等同</a:t>
            </a:r>
            <a:endParaRPr lang="en-US" altLang="zh-CN" dirty="0" smtClean="0"/>
          </a:p>
          <a:p>
            <a:pPr lvl="1"/>
            <a:r>
              <a:rPr lang="zh-CN" altLang="en-US" dirty="0"/>
              <a:t>规格化</a:t>
            </a:r>
            <a:r>
              <a:rPr lang="zh-CN" altLang="en-US" dirty="0" smtClean="0"/>
              <a:t>的</a:t>
            </a:r>
            <a:r>
              <a:rPr lang="en-US" altLang="zh-CN" dirty="0" smtClean="0"/>
              <a:t>DFA</a:t>
            </a:r>
            <a:r>
              <a:rPr lang="zh-CN" altLang="en-US" dirty="0" smtClean="0"/>
              <a:t>：状态编号为从初始状态执行深度优先遍历的序号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275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0~63 </a:t>
            </a:r>
            <a:r>
              <a:rPr lang="zh-CN" altLang="en-US" dirty="0" smtClean="0"/>
              <a:t>的二进制串</a:t>
            </a:r>
            <a:endParaRPr lang="zh-CN" altLang="en-US" dirty="0"/>
          </a:p>
        </p:txBody>
      </p:sp>
      <p:pic>
        <p:nvPicPr>
          <p:cNvPr id="2050" name="Picture 2" descr="C:\cygwin\home\leipeng\trie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8229600" cy="238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cygwin\home\leipeng\dmin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3" y="4293096"/>
            <a:ext cx="8304981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683568" y="1132984"/>
            <a:ext cx="1512168" cy="1575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未最小化的</a:t>
            </a:r>
            <a:r>
              <a:rPr lang="en-US" altLang="zh-CN" dirty="0" smtClean="0">
                <a:solidFill>
                  <a:schemeClr val="tx1"/>
                </a:solidFill>
              </a:rPr>
              <a:t/>
            </a:r>
            <a:br>
              <a:rPr lang="en-US" altLang="zh-CN" dirty="0" smtClean="0">
                <a:solidFill>
                  <a:schemeClr val="tx1"/>
                </a:solidFill>
              </a:rPr>
            </a:br>
            <a:r>
              <a:rPr lang="en-US" altLang="zh-CN" dirty="0" smtClean="0">
                <a:solidFill>
                  <a:schemeClr val="tx1"/>
                </a:solidFill>
              </a:rPr>
              <a:t>Tree </a:t>
            </a:r>
            <a:r>
              <a:rPr lang="zh-CN" altLang="en-US" dirty="0" smtClean="0">
                <a:solidFill>
                  <a:schemeClr val="tx1"/>
                </a:solidFill>
              </a:rPr>
              <a:t>形状的</a:t>
            </a:r>
            <a:r>
              <a:rPr lang="en-US" altLang="zh-CN" dirty="0" smtClean="0">
                <a:solidFill>
                  <a:schemeClr val="tx1"/>
                </a:solidFill>
              </a:rPr>
              <a:t/>
            </a:r>
            <a:br>
              <a:rPr lang="en-US" altLang="zh-CN" dirty="0" smtClean="0">
                <a:solidFill>
                  <a:schemeClr val="tx1"/>
                </a:solidFill>
              </a:rPr>
            </a:b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DFA (Trie)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5536" y="5595475"/>
            <a:ext cx="2664296" cy="857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最小化的 </a:t>
            </a:r>
            <a:r>
              <a:rPr lang="en-US" altLang="zh-CN" dirty="0" smtClean="0">
                <a:solidFill>
                  <a:schemeClr val="tx1"/>
                </a:solidFill>
              </a:rPr>
              <a:t>DAG </a:t>
            </a:r>
            <a:r>
              <a:rPr lang="zh-CN" altLang="en-US" dirty="0" smtClean="0">
                <a:solidFill>
                  <a:schemeClr val="tx1"/>
                </a:solidFill>
              </a:rPr>
              <a:t>形状的 </a:t>
            </a:r>
            <a:r>
              <a:rPr lang="en-US" altLang="zh-CN" dirty="0" smtClean="0">
                <a:solidFill>
                  <a:schemeClr val="tx1"/>
                </a:solidFill>
              </a:rPr>
              <a:t/>
            </a:r>
            <a:br>
              <a:rPr lang="en-US" altLang="zh-CN" dirty="0" smtClean="0">
                <a:solidFill>
                  <a:schemeClr val="tx1"/>
                </a:solidFill>
              </a:rPr>
            </a:br>
            <a:r>
              <a:rPr lang="en-US" altLang="zh-CN" dirty="0" smtClean="0">
                <a:solidFill>
                  <a:schemeClr val="tx1"/>
                </a:solidFill>
              </a:rPr>
              <a:t>DFA (DAWG)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5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cygwin\home\leipeng\trie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229600" cy="245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cygwin\home\leipeng\dmin3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39902"/>
            <a:ext cx="847725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683568" y="1132984"/>
            <a:ext cx="1512168" cy="1575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未最小化的</a:t>
            </a:r>
            <a:r>
              <a:rPr lang="en-US" altLang="zh-CN" dirty="0" smtClean="0">
                <a:solidFill>
                  <a:schemeClr val="tx1"/>
                </a:solidFill>
              </a:rPr>
              <a:t/>
            </a:r>
            <a:br>
              <a:rPr lang="en-US" altLang="zh-CN" dirty="0" smtClean="0">
                <a:solidFill>
                  <a:schemeClr val="tx1"/>
                </a:solidFill>
              </a:rPr>
            </a:br>
            <a:r>
              <a:rPr lang="en-US" altLang="zh-CN" dirty="0" smtClean="0">
                <a:solidFill>
                  <a:schemeClr val="tx1"/>
                </a:solidFill>
              </a:rPr>
              <a:t>Tree </a:t>
            </a:r>
            <a:r>
              <a:rPr lang="zh-CN" altLang="en-US" dirty="0" smtClean="0">
                <a:solidFill>
                  <a:schemeClr val="tx1"/>
                </a:solidFill>
              </a:rPr>
              <a:t>形状的</a:t>
            </a:r>
            <a:r>
              <a:rPr lang="en-US" altLang="zh-CN" dirty="0" smtClean="0">
                <a:solidFill>
                  <a:schemeClr val="tx1"/>
                </a:solidFill>
              </a:rPr>
              <a:t/>
            </a:r>
            <a:br>
              <a:rPr lang="en-US" altLang="zh-CN" dirty="0" smtClean="0">
                <a:solidFill>
                  <a:schemeClr val="tx1"/>
                </a:solidFill>
              </a:rPr>
            </a:b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DFA (Trie)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5536" y="5523467"/>
            <a:ext cx="2664296" cy="857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最小化的 </a:t>
            </a:r>
            <a:r>
              <a:rPr lang="en-US" altLang="zh-CN" dirty="0" smtClean="0">
                <a:solidFill>
                  <a:schemeClr val="tx1"/>
                </a:solidFill>
              </a:rPr>
              <a:t>DAG </a:t>
            </a:r>
            <a:r>
              <a:rPr lang="zh-CN" altLang="en-US" dirty="0" smtClean="0">
                <a:solidFill>
                  <a:schemeClr val="tx1"/>
                </a:solidFill>
              </a:rPr>
              <a:t>形状的 </a:t>
            </a:r>
            <a:r>
              <a:rPr lang="en-US" altLang="zh-CN" dirty="0" smtClean="0">
                <a:solidFill>
                  <a:schemeClr val="tx1"/>
                </a:solidFill>
              </a:rPr>
              <a:t/>
            </a:r>
            <a:br>
              <a:rPr lang="en-US" altLang="zh-CN" dirty="0" smtClean="0">
                <a:solidFill>
                  <a:schemeClr val="tx1"/>
                </a:solidFill>
              </a:rPr>
            </a:br>
            <a:r>
              <a:rPr lang="en-US" altLang="zh-CN" dirty="0" smtClean="0">
                <a:solidFill>
                  <a:schemeClr val="tx1"/>
                </a:solidFill>
              </a:rPr>
              <a:t>DFA (DAWG)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0~62 </a:t>
            </a:r>
            <a:r>
              <a:rPr lang="zh-CN" altLang="en-US" dirty="0" smtClean="0"/>
              <a:t>的二进制串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130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龙腾四海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1302</TotalTime>
  <Words>2668</Words>
  <Application>Microsoft Office PowerPoint</Application>
  <PresentationFormat>全屏显示(4:3)</PresentationFormat>
  <Paragraphs>368</Paragraphs>
  <Slides>43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9" baseType="lpstr">
      <vt:lpstr>Arial Unicode MS</vt:lpstr>
      <vt:lpstr>方正姚体</vt:lpstr>
      <vt:lpstr>华文楷体</vt:lpstr>
      <vt:lpstr>楷体</vt:lpstr>
      <vt:lpstr>隶书</vt:lpstr>
      <vt:lpstr>宋体</vt:lpstr>
      <vt:lpstr>Arial</vt:lpstr>
      <vt:lpstr>Bitstream Vera Sans Mono</vt:lpstr>
      <vt:lpstr>Calibri</vt:lpstr>
      <vt:lpstr>Cambria</vt:lpstr>
      <vt:lpstr>Cambria Math</vt:lpstr>
      <vt:lpstr>Maiandra GD</vt:lpstr>
      <vt:lpstr>Times New Roman</vt:lpstr>
      <vt:lpstr>Wingdings</vt:lpstr>
      <vt:lpstr>Wingdings 2</vt:lpstr>
      <vt:lpstr>龙腾四海</vt:lpstr>
      <vt:lpstr>有穷自动机的原理及应用</vt:lpstr>
      <vt:lpstr>大纲</vt:lpstr>
      <vt:lpstr>DFA 与 NFA</vt:lpstr>
      <vt:lpstr>DFA 到 NFA 的转化</vt:lpstr>
      <vt:lpstr>ADFA Acyclic DFA 无环自动机</vt:lpstr>
      <vt:lpstr>典型应用</vt:lpstr>
      <vt:lpstr>DFA 的最小化：等价&amp;同构</vt:lpstr>
      <vt:lpstr>0~63 的二进制串</vt:lpstr>
      <vt:lpstr>0~62 的二进制串</vt:lpstr>
      <vt:lpstr>相当于将 n个状态 压缩到 O(log(n)) 个状态 </vt:lpstr>
      <vt:lpstr>1~99999 的奇数  压缩比 也大致 相当于 O((log⁡(n))/n)</vt:lpstr>
      <vt:lpstr>PowerPoint 演示文稿</vt:lpstr>
      <vt:lpstr>DFA 的最小化算法</vt:lpstr>
      <vt:lpstr>Hopcroft 算法原理</vt:lpstr>
      <vt:lpstr>Hopcroft 算法伪代码</vt:lpstr>
      <vt:lpstr>Hopcroft 算法实现</vt:lpstr>
      <vt:lpstr>ADFA最小化的基本原理</vt:lpstr>
      <vt:lpstr>ADFA最小化算法</vt:lpstr>
      <vt:lpstr>ADFA 最小化算法：泛化</vt:lpstr>
      <vt:lpstr>ADFA Online最小化：字典序的输入</vt:lpstr>
      <vt:lpstr>ADFA的最小化：任意顺序的输入</vt:lpstr>
      <vt:lpstr>DAWG:  ADFA + 字典序号</vt:lpstr>
      <vt:lpstr>DAWG 的实现(两种方案)</vt:lpstr>
      <vt:lpstr>DFA Map 的另一种实现</vt:lpstr>
      <vt:lpstr>路径压缩</vt:lpstr>
      <vt:lpstr>路径压缩的适用范围</vt:lpstr>
      <vt:lpstr>AC（Aho-Corasick）自动机</vt:lpstr>
      <vt:lpstr>AC 自动机与 Trie</vt:lpstr>
      <vt:lpstr>扩展的 AC 自动机</vt:lpstr>
      <vt:lpstr>DFA 的实现</vt:lpstr>
      <vt:lpstr>紧凑的实现</vt:lpstr>
      <vt:lpstr>工程实践</vt:lpstr>
      <vt:lpstr>Succinct Reprsentation</vt:lpstr>
      <vt:lpstr>Memory Mapping</vt:lpstr>
      <vt:lpstr>            构造生态系统</vt:lpstr>
      <vt:lpstr>基本 build 工具</vt:lpstr>
      <vt:lpstr>复杂 build 工具</vt:lpstr>
      <vt:lpstr>API接口：DFA_Interface</vt:lpstr>
      <vt:lpstr>API接口： dawg &amp; ac</vt:lpstr>
      <vt:lpstr>更复杂的应用：直接调用创建接口</vt:lpstr>
      <vt:lpstr>更进一步: 语法压缩</vt:lpstr>
      <vt:lpstr>主页: http://nfab.cn (不开源)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有穷自动机的原理及应用</dc:title>
  <dc:creator>雷鹏</dc:creator>
  <cp:lastModifiedBy>leipeng</cp:lastModifiedBy>
  <cp:revision>511</cp:revision>
  <dcterms:created xsi:type="dcterms:W3CDTF">2013-01-04T06:12:27Z</dcterms:created>
  <dcterms:modified xsi:type="dcterms:W3CDTF">2014-07-18T15:06:44Z</dcterms:modified>
</cp:coreProperties>
</file>