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8" r:id="rId3"/>
    <p:sldId id="259" r:id="rId4"/>
    <p:sldId id="257" r:id="rId5"/>
    <p:sldId id="260" r:id="rId6"/>
    <p:sldId id="261" r:id="rId7"/>
    <p:sldId id="268" r:id="rId8"/>
    <p:sldId id="270" r:id="rId9"/>
    <p:sldId id="269" r:id="rId10"/>
    <p:sldId id="265" r:id="rId11"/>
    <p:sldId id="266" r:id="rId12"/>
    <p:sldId id="267" r:id="rId13"/>
    <p:sldId id="263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27" autoAdjust="0"/>
  </p:normalViewPr>
  <p:slideViewPr>
    <p:cSldViewPr>
      <p:cViewPr varScale="1">
        <p:scale>
          <a:sx n="130" d="100"/>
          <a:sy n="130" d="100"/>
        </p:scale>
        <p:origin x="26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37B32-3F61-446D-8801-56FB83F30322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F9ED8-CD2B-471F-90EB-68958B1971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097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zh-CN" altLang="en-US" dirty="0" smtClean="0"/>
              <a:t>传统数据库的内存用量大于原数据的尺寸，例如</a:t>
            </a:r>
            <a:r>
              <a:rPr lang="en-US" altLang="zh-CN" dirty="0" err="1" smtClean="0"/>
              <a:t>redis</a:t>
            </a:r>
            <a:r>
              <a:rPr lang="zh-CN" altLang="en-US" dirty="0" smtClean="0"/>
              <a:t>的内存用量远高于磁盘文件的尺寸</a:t>
            </a:r>
            <a:endParaRPr lang="en-US" altLang="zh-CN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altLang="zh-CN" dirty="0" smtClean="0"/>
              <a:t>Nark</a:t>
            </a:r>
            <a:r>
              <a:rPr lang="zh-CN" altLang="en-US" dirty="0" smtClean="0"/>
              <a:t>数据库的内存用量远小于原数据的尺寸，综合比较，可以节约</a:t>
            </a:r>
            <a:r>
              <a:rPr lang="en-US" altLang="zh-CN" dirty="0" smtClean="0"/>
              <a:t>5</a:t>
            </a:r>
            <a:r>
              <a:rPr lang="zh-CN" altLang="en-US" dirty="0" smtClean="0"/>
              <a:t>倍以上甚至十几倍的内存</a:t>
            </a:r>
            <a:endParaRPr lang="en-US" altLang="zh-CN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zh-CN" altLang="en-US" dirty="0" smtClean="0"/>
              <a:t>传统数据库压缩一般不使用压缩率更高的</a:t>
            </a:r>
            <a:r>
              <a:rPr lang="en-US" altLang="zh-CN" dirty="0" smtClean="0"/>
              <a:t>bzip2</a:t>
            </a:r>
            <a:r>
              <a:rPr lang="zh-CN" altLang="en-US" dirty="0" smtClean="0"/>
              <a:t>，因为实在太慢了，甚至</a:t>
            </a:r>
            <a:r>
              <a:rPr lang="en-US" altLang="zh-CN" dirty="0" err="1" smtClean="0"/>
              <a:t>gzip</a:t>
            </a:r>
            <a:r>
              <a:rPr lang="zh-CN" altLang="en-US" dirty="0" smtClean="0"/>
              <a:t>都嫌慢，现在</a:t>
            </a:r>
            <a:r>
              <a:rPr lang="en-US" altLang="zh-CN" dirty="0" err="1" smtClean="0"/>
              <a:t>lzo</a:t>
            </a:r>
            <a:r>
              <a:rPr lang="zh-CN" altLang="en-US" dirty="0" smtClean="0"/>
              <a:t>和</a:t>
            </a:r>
            <a:r>
              <a:rPr lang="en-US" altLang="zh-CN" dirty="0" smtClean="0"/>
              <a:t>snappy</a:t>
            </a:r>
            <a:r>
              <a:rPr lang="zh-CN" altLang="en-US" dirty="0" smtClean="0"/>
              <a:t>用得比较多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9ED8-CD2B-471F-90EB-68958B19710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317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9ED8-CD2B-471F-90EB-68958B19710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4920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zh-CN" altLang="en-US" dirty="0" smtClean="0"/>
              <a:t>一个 </a:t>
            </a:r>
            <a:r>
              <a:rPr lang="en-US" altLang="zh-CN" dirty="0" smtClean="0"/>
              <a:t>Nark </a:t>
            </a:r>
            <a:r>
              <a:rPr lang="zh-CN" altLang="en-US" dirty="0" smtClean="0"/>
              <a:t>数据库 就是一个铺平的文本文件，每行一条记录</a:t>
            </a:r>
            <a:endParaRPr lang="en-US" altLang="zh-CN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altLang="zh-CN" dirty="0" smtClean="0"/>
              <a:t>Key, Value </a:t>
            </a:r>
            <a:r>
              <a:rPr lang="zh-CN" altLang="en-US" dirty="0" smtClean="0"/>
              <a:t>都是二进制字符串</a:t>
            </a:r>
            <a:endParaRPr lang="en-US" altLang="zh-CN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zh-CN" altLang="en-US" dirty="0" smtClean="0"/>
              <a:t>每条记录</a:t>
            </a:r>
            <a:r>
              <a:rPr lang="zh-CN" altLang="en-US" dirty="0" smtClean="0">
                <a:solidFill>
                  <a:srgbClr val="C00000"/>
                </a:solidFill>
              </a:rPr>
              <a:t>可以</a:t>
            </a:r>
            <a:r>
              <a:rPr lang="zh-CN" altLang="en-US" dirty="0" smtClean="0"/>
              <a:t>有多级 </a:t>
            </a:r>
            <a:r>
              <a:rPr lang="en-US" altLang="zh-CN" dirty="0" smtClean="0"/>
              <a:t>Key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altLang="zh-CN" dirty="0" smtClean="0"/>
              <a:t>Key, Value </a:t>
            </a:r>
            <a:r>
              <a:rPr lang="zh-CN" altLang="en-US" dirty="0" smtClean="0"/>
              <a:t>之间是天然的多对多联系</a:t>
            </a:r>
            <a:endParaRPr lang="en-US" altLang="zh-CN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zh-CN" altLang="en-US" dirty="0" smtClean="0"/>
              <a:t>如果一个</a:t>
            </a:r>
            <a:r>
              <a:rPr lang="en-US" altLang="zh-CN" dirty="0" smtClean="0"/>
              <a:t>Key</a:t>
            </a:r>
            <a:r>
              <a:rPr lang="zh-CN" altLang="en-US" dirty="0" smtClean="0"/>
              <a:t>对应多个</a:t>
            </a:r>
            <a:r>
              <a:rPr lang="en-US" altLang="zh-CN" dirty="0" smtClean="0"/>
              <a:t>Value</a:t>
            </a:r>
            <a:r>
              <a:rPr lang="zh-CN" altLang="en-US" dirty="0" smtClean="0"/>
              <a:t>，这个</a:t>
            </a:r>
            <a:r>
              <a:rPr lang="en-US" altLang="zh-CN" dirty="0" smtClean="0"/>
              <a:t>Key</a:t>
            </a:r>
            <a:r>
              <a:rPr lang="zh-CN" altLang="en-US" dirty="0" smtClean="0"/>
              <a:t>在文本文件中就出现多次，但 </a:t>
            </a:r>
            <a:r>
              <a:rPr lang="en-US" altLang="zh-CN" dirty="0" smtClean="0"/>
              <a:t>Value </a:t>
            </a:r>
            <a:r>
              <a:rPr lang="zh-CN" altLang="en-US" dirty="0" smtClean="0"/>
              <a:t>不同</a:t>
            </a:r>
            <a:endParaRPr lang="en-US" altLang="zh-CN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altLang="zh-CN" baseline="0" dirty="0" smtClean="0">
                <a:latin typeface="Cambria" pitchFamily="18" charset="0"/>
              </a:rPr>
              <a:t>《</a:t>
            </a:r>
            <a:r>
              <a:rPr lang="zh-CN" altLang="en-US" dirty="0" smtClean="0">
                <a:latin typeface="Cambria" pitchFamily="18" charset="0"/>
              </a:rPr>
              <a:t>多级 </a:t>
            </a:r>
            <a:r>
              <a:rPr lang="en-US" altLang="zh-CN" dirty="0" smtClean="0">
                <a:latin typeface="Cambria" pitchFamily="18" charset="0"/>
              </a:rPr>
              <a:t>Key, Value-List》</a:t>
            </a:r>
            <a:r>
              <a:rPr lang="en-US" altLang="zh-CN" baseline="0" dirty="0" smtClean="0">
                <a:latin typeface="Cambria" pitchFamily="18" charset="0"/>
              </a:rPr>
              <a:t> </a:t>
            </a:r>
            <a:r>
              <a:rPr lang="zh-CN" altLang="en-US" baseline="0" dirty="0" smtClean="0">
                <a:latin typeface="Cambria" pitchFamily="18" charset="0"/>
              </a:rPr>
              <a:t>示例中</a:t>
            </a:r>
            <a:r>
              <a:rPr lang="zh-CN" altLang="en-US" dirty="0" smtClean="0">
                <a:latin typeface="Cambria" pitchFamily="18" charset="0"/>
              </a:rPr>
              <a:t>，前两行有相同的多级</a:t>
            </a:r>
            <a:r>
              <a:rPr lang="en-US" altLang="zh-CN" dirty="0" smtClean="0">
                <a:latin typeface="Cambria" pitchFamily="18" charset="0"/>
              </a:rPr>
              <a:t>Key</a:t>
            </a:r>
            <a:r>
              <a:rPr lang="zh-CN" altLang="en-US" dirty="0" smtClean="0">
                <a:latin typeface="Cambria" pitchFamily="18" charset="0"/>
              </a:rPr>
              <a:t>，后两行有另一个相同的多级</a:t>
            </a:r>
            <a:r>
              <a:rPr lang="en-US" altLang="zh-CN" dirty="0" smtClean="0">
                <a:latin typeface="Cambria" pitchFamily="18" charset="0"/>
              </a:rPr>
              <a:t>Key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altLang="zh-CN" dirty="0" smtClean="0">
              <a:latin typeface="Cambria" pitchFamily="18" charset="0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zh-CN" altLang="en-US" dirty="0" smtClean="0"/>
              <a:t>单级 </a:t>
            </a:r>
            <a:r>
              <a:rPr lang="en-US" altLang="zh-CN" dirty="0" smtClean="0"/>
              <a:t>Key </a:t>
            </a:r>
            <a:r>
              <a:rPr lang="zh-CN" altLang="en-US" dirty="0" smtClean="0"/>
              <a:t>可以用来实现 </a:t>
            </a:r>
            <a:r>
              <a:rPr lang="en-US" altLang="zh-CN" dirty="0" smtClean="0"/>
              <a:t>Key, Value </a:t>
            </a:r>
            <a:r>
              <a:rPr lang="zh-CN" altLang="en-US" dirty="0" smtClean="0"/>
              <a:t>数据库，例如 </a:t>
            </a:r>
            <a:r>
              <a:rPr lang="en-US" altLang="zh-CN" dirty="0" err="1" smtClean="0"/>
              <a:t>Redis</a:t>
            </a:r>
            <a:endParaRPr lang="zh-CN" altLang="en-US" dirty="0" smtClean="0"/>
          </a:p>
          <a:p>
            <a:pPr marL="171450" indent="-171450">
              <a:buFont typeface="Arial" charset="0"/>
              <a:buChar char="•"/>
            </a:pPr>
            <a:r>
              <a:rPr lang="zh-CN" altLang="en-US" dirty="0" smtClean="0"/>
              <a:t>多级 </a:t>
            </a:r>
            <a:r>
              <a:rPr lang="en-US" altLang="zh-CN" dirty="0" smtClean="0"/>
              <a:t>Key </a:t>
            </a:r>
            <a:r>
              <a:rPr lang="zh-CN" altLang="en-US" dirty="0" smtClean="0"/>
              <a:t>可以用来实现 文档数据库，例如 </a:t>
            </a:r>
            <a:r>
              <a:rPr lang="en-US" altLang="zh-CN" dirty="0" err="1" smtClean="0"/>
              <a:t>MongoDB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9ED8-CD2B-471F-90EB-68958B19710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492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DAWG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LDAWG </a:t>
            </a:r>
            <a:r>
              <a:rPr lang="zh-CN" altLang="en-US" dirty="0" smtClean="0"/>
              <a:t>的解压耗时对 </a:t>
            </a:r>
            <a:r>
              <a:rPr lang="en-US" altLang="zh-CN" dirty="0" smtClean="0"/>
              <a:t>ID </a:t>
            </a:r>
            <a:r>
              <a:rPr lang="zh-CN" altLang="en-US" dirty="0" smtClean="0"/>
              <a:t>查找没有参考性，</a:t>
            </a:r>
            <a:r>
              <a:rPr lang="en-US" altLang="zh-CN" dirty="0" smtClean="0"/>
              <a:t>ID </a:t>
            </a:r>
            <a:r>
              <a:rPr lang="zh-CN" altLang="en-US" dirty="0" smtClean="0"/>
              <a:t>查找要慢很多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9ED8-CD2B-471F-90EB-68958B197107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872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DAWG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LDAWG </a:t>
            </a:r>
            <a:r>
              <a:rPr lang="zh-CN" altLang="en-US" dirty="0" smtClean="0"/>
              <a:t>的解压耗时对 </a:t>
            </a:r>
            <a:r>
              <a:rPr lang="en-US" altLang="zh-CN" dirty="0" smtClean="0"/>
              <a:t>ID </a:t>
            </a:r>
            <a:r>
              <a:rPr lang="zh-CN" altLang="en-US" dirty="0" smtClean="0"/>
              <a:t>查找没有参考性，</a:t>
            </a:r>
            <a:r>
              <a:rPr lang="en-US" altLang="zh-CN" dirty="0" smtClean="0"/>
              <a:t>ID </a:t>
            </a:r>
            <a:r>
              <a:rPr lang="zh-CN" altLang="en-US" dirty="0" smtClean="0"/>
              <a:t>查找要慢很多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F9ED8-CD2B-471F-90EB-68958B19710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87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A4EBD-906D-4CC1-83F7-0ED155554BE6}" type="datetimeFigureOut">
              <a:rPr lang="zh-CN" altLang="en-US" smtClean="0"/>
              <a:t>2016/2/13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DFBF7-0035-4BF2-91BB-74A3DD3FB7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nark.cc/" TargetMode="External"/><Relationship Id="rId2" Type="http://schemas.openxmlformats.org/officeDocument/2006/relationships/hyperlink" Target="mailto:rockeet@163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umps.wikimedia.org/enwiki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latin typeface="+mn-lt"/>
              </a:rPr>
              <a:t>Nark</a:t>
            </a:r>
            <a:r>
              <a:rPr lang="en-US" altLang="zh-CN" dirty="0" smtClean="0"/>
              <a:t> </a:t>
            </a:r>
            <a:r>
              <a:rPr lang="zh-CN" altLang="en-US" dirty="0" smtClean="0"/>
              <a:t>数据库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87824" y="4509120"/>
            <a:ext cx="5328592" cy="194421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zh-CN" altLang="en-US" dirty="0" smtClean="0"/>
              <a:t>雷鹏</a:t>
            </a:r>
            <a:endParaRPr lang="en-US" altLang="zh-CN" dirty="0" smtClean="0">
              <a:hlinkClick r:id="rId2"/>
            </a:endParaRPr>
          </a:p>
          <a:p>
            <a:pPr algn="l"/>
            <a:r>
              <a:rPr lang="en-US" altLang="zh-CN" dirty="0" smtClean="0">
                <a:hlinkClick r:id="rId2"/>
              </a:rPr>
              <a:t>rockeet@163.com</a:t>
            </a:r>
            <a:endParaRPr lang="en-US" altLang="zh-CN" dirty="0" smtClean="0"/>
          </a:p>
          <a:p>
            <a:pPr algn="l"/>
            <a:r>
              <a:rPr lang="en-US" altLang="zh-CN" dirty="0" smtClean="0">
                <a:hlinkClick r:id="rId3"/>
              </a:rPr>
              <a:t>http://</a:t>
            </a:r>
            <a:r>
              <a:rPr lang="en-US" altLang="zh-CN" dirty="0" smtClean="0">
                <a:hlinkClick r:id="rId3"/>
              </a:rPr>
              <a:t>nark.cc</a:t>
            </a:r>
            <a:endParaRPr lang="en-US" altLang="zh-CN" dirty="0" smtClean="0"/>
          </a:p>
          <a:p>
            <a:pPr algn="l"/>
            <a:endParaRPr lang="en-US" altLang="zh-CN" dirty="0" smtClean="0"/>
          </a:p>
          <a:p>
            <a:r>
              <a:rPr lang="zh-CN" altLang="en-US" dirty="0" smtClean="0"/>
              <a:t>奇简软件（北京）有限公司</a:t>
            </a:r>
            <a:endParaRPr lang="en-US" altLang="zh-CN" dirty="0" smtClean="0"/>
          </a:p>
          <a:p>
            <a:r>
              <a:rPr lang="en-US" altLang="zh-CN" dirty="0" err="1" smtClean="0"/>
              <a:t>Terark</a:t>
            </a:r>
            <a:r>
              <a:rPr lang="en-US" altLang="zh-CN" dirty="0" smtClean="0"/>
              <a:t> Limited.</a:t>
            </a:r>
          </a:p>
          <a:p>
            <a:endParaRPr lang="en-US" altLang="zh-CN" dirty="0" smtClean="0"/>
          </a:p>
          <a:p>
            <a:pPr algn="l"/>
            <a:endParaRPr lang="en-US" altLang="zh-CN" dirty="0" smtClean="0"/>
          </a:p>
          <a:p>
            <a:pPr algn="l"/>
            <a:endParaRPr lang="en-US" altLang="zh-CN" dirty="0" smtClean="0"/>
          </a:p>
          <a:p>
            <a:pPr algn="l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854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091675"/>
              </p:ext>
            </p:extLst>
          </p:nvPr>
        </p:nvGraphicFramePr>
        <p:xfrm>
          <a:off x="395536" y="3270592"/>
          <a:ext cx="835575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97520"/>
                <a:gridCol w="1397520"/>
                <a:gridCol w="1397520"/>
                <a:gridCol w="1397520"/>
                <a:gridCol w="1397520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101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,969,024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,955,904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,450,880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,526,227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,958,981</a:t>
                      </a:r>
                      <a:endParaRPr lang="zh-CN" altLang="en-US" sz="16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2.03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3.57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4.02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3.66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3.83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10.10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5.74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5.10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5.60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5.34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20.58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20.58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23.89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7.31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14.46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4.21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9.83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6.30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1.51</a:t>
                      </a:r>
                      <a:endParaRPr lang="zh-CN" altLang="en-US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4.93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49.09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21.03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32.81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C00000"/>
                          </a:solidFill>
                        </a:rPr>
                        <a:t>136.87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41.92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95536" y="3284984"/>
            <a:ext cx="8424936" cy="28803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en-US" altLang="zh-CN" sz="2800" b="1" dirty="0" smtClean="0"/>
              <a:t>SDFA, LDFA, </a:t>
            </a:r>
            <a:r>
              <a:rPr lang="en-US" altLang="zh-CN" sz="2800" b="1" dirty="0" smtClean="0"/>
              <a:t>NLT </a:t>
            </a:r>
            <a:r>
              <a:rPr lang="zh-CN" altLang="en-US" sz="2800" b="1" dirty="0" smtClean="0"/>
              <a:t>都支持查找</a:t>
            </a:r>
            <a:r>
              <a:rPr lang="en-US" altLang="zh-CN" sz="2800" b="1" dirty="0" smtClean="0"/>
              <a:t>/</a:t>
            </a:r>
            <a:r>
              <a:rPr lang="zh-CN" altLang="en-US" sz="2800" b="1" dirty="0" smtClean="0"/>
              <a:t>映射</a:t>
            </a:r>
            <a:endParaRPr lang="en-US" altLang="zh-CN" sz="2800" b="1" dirty="0" smtClean="0"/>
          </a:p>
          <a:p>
            <a:pPr marL="742950" lvl="1" indent="-285750">
              <a:buFont typeface="Wingdings" pitchFamily="2" charset="2"/>
              <a:buChar char="u"/>
            </a:pPr>
            <a:r>
              <a:rPr lang="zh-CN" altLang="en-US" sz="2800" b="1" dirty="0" smtClean="0"/>
              <a:t>相当于解压单条记录</a:t>
            </a:r>
            <a:r>
              <a:rPr lang="en-US" altLang="zh-CN" sz="2800" b="1" dirty="0" smtClean="0"/>
              <a:t>(</a:t>
            </a:r>
            <a:r>
              <a:rPr lang="zh-CN" altLang="en-US" sz="2800" b="1" dirty="0" smtClean="0"/>
              <a:t>一行</a:t>
            </a:r>
            <a:r>
              <a:rPr lang="en-US" altLang="zh-CN" sz="2800" b="1" dirty="0" smtClean="0"/>
              <a:t>)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en-US" altLang="zh-CN" sz="2800" b="1" dirty="0" smtClean="0"/>
              <a:t>gzip, bzip2 </a:t>
            </a:r>
            <a:r>
              <a:rPr lang="zh-CN" altLang="en-US" sz="2800" b="1" dirty="0" smtClean="0"/>
              <a:t>不支持查找</a:t>
            </a:r>
            <a:endParaRPr lang="zh-CN" altLang="en-US" sz="28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 smtClean="0">
                <a:latin typeface="+mn-lt"/>
              </a:rPr>
              <a:t>维基百科标题集合</a:t>
            </a:r>
            <a:endParaRPr lang="zh-CN" alt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dirty="0" smtClean="0"/>
              <a:t>可以从 </a:t>
            </a:r>
            <a:r>
              <a:rPr lang="en-US" altLang="zh-CN" dirty="0">
                <a:hlinkClick r:id="rId2"/>
              </a:rPr>
              <a:t>http://dumps.wikimedia.org/enwiki</a:t>
            </a:r>
            <a:r>
              <a:rPr lang="en-US" altLang="zh-CN" dirty="0" smtClean="0">
                <a:hlinkClick r:id="rId2"/>
              </a:rPr>
              <a:t>/</a:t>
            </a:r>
            <a:r>
              <a:rPr lang="en-US" altLang="zh-CN" dirty="0" smtClean="0"/>
              <a:t> </a:t>
            </a:r>
            <a:r>
              <a:rPr lang="zh-CN" altLang="en-US" dirty="0" smtClean="0"/>
              <a:t>下载数据</a:t>
            </a:r>
            <a:endParaRPr lang="en-US" altLang="zh-CN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zh-CN" altLang="en-US" dirty="0" smtClean="0"/>
              <a:t>下表中使用的是 </a:t>
            </a:r>
            <a:r>
              <a:rPr lang="en-US" altLang="zh-CN" dirty="0" smtClean="0"/>
              <a:t>enwiki-20130304-all-titles-in-ns0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zh-CN" altLang="en-US" dirty="0" smtClean="0"/>
              <a:t>原数据尺寸</a:t>
            </a:r>
            <a:r>
              <a:rPr lang="en-US" altLang="zh-CN" dirty="0" smtClean="0">
                <a:solidFill>
                  <a:srgbClr val="C00000"/>
                </a:solidFill>
              </a:rPr>
              <a:t>206,676,889</a:t>
            </a:r>
            <a:r>
              <a:rPr lang="zh-CN" altLang="en-US" dirty="0" smtClean="0">
                <a:solidFill>
                  <a:schemeClr val="dk1"/>
                </a:solidFill>
              </a:rPr>
              <a:t>字节，</a:t>
            </a:r>
            <a:r>
              <a:rPr lang="zh-CN" altLang="en-US" dirty="0" smtClean="0"/>
              <a:t>总行数</a:t>
            </a:r>
            <a:r>
              <a:rPr lang="en-US" altLang="zh-CN" dirty="0" smtClean="0">
                <a:solidFill>
                  <a:srgbClr val="C00000"/>
                </a:solidFill>
              </a:rPr>
              <a:t>10,095,919</a:t>
            </a:r>
            <a:r>
              <a:rPr lang="zh-CN" altLang="en-US" dirty="0" smtClean="0"/>
              <a:t>，平均长度</a:t>
            </a:r>
            <a:r>
              <a:rPr lang="en-US" altLang="zh-CN" dirty="0" smtClean="0">
                <a:solidFill>
                  <a:srgbClr val="C00000"/>
                </a:solidFill>
              </a:rPr>
              <a:t>20.47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b="1" dirty="0"/>
              <a:t>SDFA</a:t>
            </a:r>
            <a:r>
              <a:rPr lang="en-US" altLang="zh-CN" dirty="0"/>
              <a:t> </a:t>
            </a:r>
            <a:r>
              <a:rPr lang="zh-CN" altLang="en-US" dirty="0"/>
              <a:t>是 </a:t>
            </a:r>
            <a:r>
              <a:rPr lang="en-US" altLang="zh-CN" dirty="0"/>
              <a:t>Nark-</a:t>
            </a:r>
            <a:r>
              <a:rPr lang="en-US" altLang="zh-CN" b="1" dirty="0"/>
              <a:t>Super</a:t>
            </a:r>
            <a:r>
              <a:rPr lang="en-US" altLang="zh-CN" dirty="0"/>
              <a:t>-DFA</a:t>
            </a:r>
            <a:r>
              <a:rPr lang="zh-CN" altLang="en-US" dirty="0"/>
              <a:t>，为速度</a:t>
            </a:r>
            <a:r>
              <a:rPr lang="zh-CN" altLang="en-US" dirty="0" smtClean="0"/>
              <a:t>优化，比</a:t>
            </a:r>
            <a:r>
              <a:rPr lang="en-US" altLang="zh-CN" dirty="0" smtClean="0"/>
              <a:t>LDFA</a:t>
            </a:r>
            <a:r>
              <a:rPr lang="zh-CN" altLang="en-US" dirty="0" smtClean="0"/>
              <a:t>快</a:t>
            </a:r>
            <a:r>
              <a:rPr lang="en-US" altLang="zh-CN" dirty="0" smtClean="0"/>
              <a:t>5</a:t>
            </a:r>
            <a:r>
              <a:rPr lang="zh-CN" altLang="en-US" dirty="0" smtClean="0"/>
              <a:t>倍</a:t>
            </a:r>
            <a:endParaRPr lang="en-US" altLang="zh-CN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b="1" dirty="0" smtClean="0"/>
              <a:t>LDFA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 </a:t>
            </a:r>
            <a:r>
              <a:rPr lang="en-US" altLang="zh-CN" dirty="0" smtClean="0"/>
              <a:t>Nark-</a:t>
            </a:r>
            <a:r>
              <a:rPr lang="en-US" altLang="zh-CN" b="1" dirty="0" smtClean="0"/>
              <a:t>Louds</a:t>
            </a:r>
            <a:r>
              <a:rPr lang="en-US" altLang="zh-CN" dirty="0" smtClean="0"/>
              <a:t>-DFA</a:t>
            </a:r>
            <a:r>
              <a:rPr lang="zh-CN" altLang="en-US" dirty="0" smtClean="0"/>
              <a:t>，为尺寸优化，</a:t>
            </a:r>
            <a:r>
              <a:rPr lang="en-US" altLang="zh-CN" dirty="0" smtClean="0"/>
              <a:t>SDFA</a:t>
            </a:r>
            <a:r>
              <a:rPr lang="zh-CN" altLang="en-US" dirty="0" smtClean="0"/>
              <a:t>与</a:t>
            </a:r>
            <a:r>
              <a:rPr lang="en-US" altLang="zh-CN" dirty="0" smtClean="0"/>
              <a:t>LDFA</a:t>
            </a:r>
            <a:r>
              <a:rPr lang="zh-CN" altLang="en-US" dirty="0" smtClean="0"/>
              <a:t>一同生成</a:t>
            </a:r>
            <a:endParaRPr lang="en-US" altLang="zh-CN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b="1" dirty="0" smtClean="0"/>
              <a:t>NLT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 </a:t>
            </a:r>
            <a:r>
              <a:rPr lang="en-US" altLang="zh-CN" dirty="0" smtClean="0"/>
              <a:t>Nark-Nest-Louds-</a:t>
            </a:r>
            <a:r>
              <a:rPr lang="en-US" altLang="zh-CN" dirty="0" err="1" smtClean="0"/>
              <a:t>Trie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924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en-US" altLang="zh-CN" dirty="0">
                <a:solidFill>
                  <a:srgbClr val="001B36"/>
                </a:solidFill>
                <a:latin typeface="Cambria"/>
              </a:rPr>
              <a:t>Json</a:t>
            </a:r>
            <a:r>
              <a:rPr lang="zh-CN" altLang="en-US" dirty="0" smtClean="0">
                <a:latin typeface="+mn-lt"/>
              </a:rPr>
              <a:t>小文件压缩</a:t>
            </a:r>
            <a:endParaRPr lang="zh-CN" alt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2880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压缩大量小尺寸 </a:t>
            </a:r>
            <a:r>
              <a:rPr lang="en-US" altLang="zh-CN" sz="2000" dirty="0" err="1" smtClean="0"/>
              <a:t>json</a:t>
            </a:r>
            <a:r>
              <a:rPr lang="en-US" altLang="zh-CN" sz="2000" dirty="0" smtClean="0"/>
              <a:t> </a:t>
            </a:r>
            <a:r>
              <a:rPr lang="zh-CN" altLang="en-US" sz="2000" dirty="0" smtClean="0"/>
              <a:t>数据</a:t>
            </a:r>
            <a:endParaRPr lang="en-US" altLang="zh-CN" sz="200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/>
              <a:t>小文件数量：</a:t>
            </a:r>
            <a:r>
              <a:rPr lang="en-US" altLang="zh-CN" sz="2000" b="1" dirty="0">
                <a:solidFill>
                  <a:srgbClr val="C00000"/>
                </a:solidFill>
              </a:rPr>
              <a:t>3,658,554</a:t>
            </a:r>
            <a:r>
              <a:rPr lang="zh-CN" altLang="en-US" sz="2000" dirty="0"/>
              <a:t>，总</a:t>
            </a:r>
            <a:r>
              <a:rPr lang="zh-CN" altLang="en-US" sz="2000" dirty="0" smtClean="0"/>
              <a:t>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2,690,182,032</a:t>
            </a:r>
            <a:r>
              <a:rPr lang="zh-CN" altLang="en-US" sz="2000" dirty="0" smtClean="0"/>
              <a:t>，</a:t>
            </a:r>
            <a:r>
              <a:rPr lang="zh-CN" altLang="en-US" sz="2000" dirty="0"/>
              <a:t>平均</a:t>
            </a:r>
            <a:r>
              <a:rPr lang="zh-CN" altLang="en-US" sz="2000" dirty="0" smtClean="0"/>
              <a:t>长度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735.31</a:t>
            </a:r>
            <a:endParaRPr lang="en-US" altLang="zh-CN" sz="2000" dirty="0" smtClean="0"/>
          </a:p>
        </p:txBody>
      </p:sp>
      <p:graphicFrame>
        <p:nvGraphicFramePr>
          <p:cNvPr id="7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557212"/>
              </p:ext>
            </p:extLst>
          </p:nvPr>
        </p:nvGraphicFramePr>
        <p:xfrm>
          <a:off x="683567" y="2708920"/>
          <a:ext cx="763284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5"/>
                <a:gridCol w="1872208"/>
                <a:gridCol w="1872208"/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494,135,552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653,767,453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400,364,169</a:t>
                      </a:r>
                      <a:endParaRPr lang="zh-CN" altLang="en-U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5.44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4.11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6.72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135.06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178.69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109.43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222.66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67.01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238.88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03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Json</a:t>
            </a:r>
            <a:r>
              <a:rPr lang="zh-CN" altLang="en-US" dirty="0" smtClean="0">
                <a:latin typeface="+mn-lt"/>
              </a:rPr>
              <a:t>小文件压缩</a:t>
            </a:r>
            <a:r>
              <a:rPr lang="en-US" altLang="zh-CN" dirty="0" smtClean="0">
                <a:latin typeface="+mn-lt"/>
              </a:rPr>
              <a:t>(flatten)</a:t>
            </a:r>
            <a:endParaRPr lang="zh-CN" alt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30541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将前面的</a:t>
            </a:r>
            <a:r>
              <a:rPr lang="en-US" altLang="zh-CN" sz="2000" dirty="0" smtClean="0"/>
              <a:t>Json</a:t>
            </a:r>
            <a:r>
              <a:rPr lang="zh-CN" altLang="en-US" sz="2000" dirty="0" smtClean="0"/>
              <a:t>数据平坦化，利于</a:t>
            </a:r>
            <a:r>
              <a:rPr lang="zh-CN" altLang="en-US" sz="2000" dirty="0" smtClean="0">
                <a:solidFill>
                  <a:srgbClr val="C00000"/>
                </a:solidFill>
              </a:rPr>
              <a:t>多级</a:t>
            </a:r>
            <a:r>
              <a:rPr lang="en-US" altLang="zh-CN" sz="2000" dirty="0" smtClean="0"/>
              <a:t>/</a:t>
            </a:r>
            <a:r>
              <a:rPr lang="zh-CN" altLang="en-US" sz="2000" dirty="0" smtClean="0">
                <a:solidFill>
                  <a:srgbClr val="C00000"/>
                </a:solidFill>
              </a:rPr>
              <a:t>嵌套</a:t>
            </a:r>
            <a:r>
              <a:rPr lang="en-US" altLang="zh-CN" sz="2000" dirty="0" smtClean="0"/>
              <a:t>Key</a:t>
            </a:r>
            <a:r>
              <a:rPr lang="zh-CN" altLang="en-US" sz="2000" dirty="0" smtClean="0"/>
              <a:t>搜索</a:t>
            </a:r>
            <a:endParaRPr lang="en-US" altLang="zh-CN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小文件数量：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3,658,554</a:t>
            </a:r>
            <a:r>
              <a:rPr lang="zh-CN" altLang="en-US" sz="2000" dirty="0" smtClean="0"/>
              <a:t>，总尺寸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3,506,636,345</a:t>
            </a:r>
            <a:r>
              <a:rPr lang="zh-CN" altLang="en-US" sz="2000" dirty="0" smtClean="0"/>
              <a:t>，平均长度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958.48</a:t>
            </a:r>
          </a:p>
        </p:txBody>
      </p:sp>
      <p:graphicFrame>
        <p:nvGraphicFramePr>
          <p:cNvPr id="6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017768"/>
              </p:ext>
            </p:extLst>
          </p:nvPr>
        </p:nvGraphicFramePr>
        <p:xfrm>
          <a:off x="683568" y="2708920"/>
          <a:ext cx="763284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1872208"/>
                <a:gridCol w="1872208"/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878,728,896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946,811,182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671,423,020</a:t>
                      </a:r>
                      <a:endParaRPr lang="zh-CN" altLang="en-U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3.99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3.70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5.22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240.18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258.79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183.52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343.17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112.72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356.71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183.27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24.83</a:t>
                      </a:r>
                      <a:endParaRPr lang="zh-CN" alt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74.51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19.13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141.23</a:t>
                      </a:r>
                      <a:endParaRPr lang="zh-CN" altLang="en-US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47.06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05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>
                <a:latin typeface="+mn-lt"/>
              </a:rPr>
              <a:t>拼写纠错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149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>
                <a:latin typeface="+mn-lt"/>
              </a:rPr>
              <a:t>Nark</a:t>
            </a:r>
            <a:r>
              <a:rPr lang="zh-CN" altLang="en-US" dirty="0" smtClean="0"/>
              <a:t>数据库是高度压缩的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569371"/>
          </a:xfrm>
        </p:spPr>
        <p:txBody>
          <a:bodyPr>
            <a:normAutofit fontScale="92500"/>
          </a:bodyPr>
          <a:lstStyle/>
          <a:p>
            <a:r>
              <a:rPr lang="zh-CN" altLang="en-US" dirty="0" smtClean="0"/>
              <a:t>全局压缩，按需解压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既压缩</a:t>
            </a:r>
            <a:r>
              <a:rPr lang="zh-CN" altLang="en-US" b="1" dirty="0" smtClean="0">
                <a:solidFill>
                  <a:srgbClr val="C00000"/>
                </a:solidFill>
              </a:rPr>
              <a:t>行内</a:t>
            </a:r>
            <a:r>
              <a:rPr lang="zh-CN" altLang="en-US" dirty="0" smtClean="0"/>
              <a:t>冗余，又压缩</a:t>
            </a:r>
            <a:r>
              <a:rPr lang="zh-CN" altLang="en-US" b="1" dirty="0" smtClean="0">
                <a:solidFill>
                  <a:srgbClr val="C00000"/>
                </a:solidFill>
              </a:rPr>
              <a:t>行间</a:t>
            </a:r>
            <a:r>
              <a:rPr lang="zh-CN" altLang="en-US" dirty="0" smtClean="0"/>
              <a:t>冗余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整体压缩率</a:t>
            </a:r>
            <a:r>
              <a:rPr lang="zh-CN" altLang="en-US" b="1" dirty="0" smtClean="0">
                <a:solidFill>
                  <a:srgbClr val="00B0F0"/>
                </a:solidFill>
              </a:rPr>
              <a:t>远高</a:t>
            </a:r>
            <a:r>
              <a:rPr lang="zh-CN" altLang="en-US" dirty="0" smtClean="0"/>
              <a:t>于</a:t>
            </a:r>
            <a:r>
              <a:rPr lang="en-US" altLang="zh-CN" dirty="0" err="1" smtClean="0"/>
              <a:t>gzip</a:t>
            </a:r>
            <a:r>
              <a:rPr lang="zh-CN" altLang="en-US" dirty="0" smtClean="0"/>
              <a:t>等通用压缩算法</a:t>
            </a:r>
            <a:endParaRPr lang="en-US" altLang="zh-CN" dirty="0" smtClean="0"/>
          </a:p>
          <a:p>
            <a:pPr lvl="1"/>
            <a:r>
              <a:rPr lang="zh-CN" altLang="en-US" b="1" dirty="0">
                <a:solidFill>
                  <a:srgbClr val="00B0F0"/>
                </a:solidFill>
              </a:rPr>
              <a:t>单行</a:t>
            </a:r>
            <a:r>
              <a:rPr lang="zh-CN" altLang="en-US" dirty="0" smtClean="0"/>
              <a:t>查找</a:t>
            </a:r>
            <a:r>
              <a:rPr lang="en-US" altLang="zh-CN" dirty="0" smtClean="0"/>
              <a:t>/</a:t>
            </a:r>
            <a:r>
              <a:rPr lang="zh-CN" altLang="en-US" dirty="0" smtClean="0"/>
              <a:t>读取</a:t>
            </a:r>
            <a:r>
              <a:rPr lang="en-US" altLang="zh-CN" dirty="0" smtClean="0"/>
              <a:t>/</a:t>
            </a:r>
            <a:r>
              <a:rPr lang="zh-CN" altLang="en-US" dirty="0" smtClean="0"/>
              <a:t>解压速度</a:t>
            </a:r>
            <a:r>
              <a:rPr lang="zh-CN" altLang="en-US" b="1" dirty="0" smtClean="0">
                <a:solidFill>
                  <a:srgbClr val="00B0F0"/>
                </a:solidFill>
              </a:rPr>
              <a:t>很快</a:t>
            </a:r>
            <a:endParaRPr lang="en-US" altLang="zh-CN" b="1" dirty="0" smtClean="0">
              <a:solidFill>
                <a:srgbClr val="00B0F0"/>
              </a:solidFill>
            </a:endParaRPr>
          </a:p>
          <a:p>
            <a:r>
              <a:rPr lang="zh-CN" altLang="en-US" dirty="0" smtClean="0"/>
              <a:t>传统数据库压缩方案</a:t>
            </a:r>
            <a:r>
              <a:rPr lang="en-US" altLang="zh-CN" dirty="0" smtClean="0"/>
              <a:t>(</a:t>
            </a:r>
            <a:r>
              <a:rPr lang="zh-CN" altLang="en-US" dirty="0" smtClean="0"/>
              <a:t>使用 </a:t>
            </a:r>
            <a:r>
              <a:rPr lang="en-US" altLang="zh-CN" dirty="0" err="1" smtClean="0">
                <a:latin typeface="Cambria" pitchFamily="18" charset="0"/>
              </a:rPr>
              <a:t>gzip</a:t>
            </a:r>
            <a:r>
              <a:rPr lang="en-US" altLang="zh-CN" dirty="0" smtClean="0">
                <a:latin typeface="Cambria" pitchFamily="18" charset="0"/>
              </a:rPr>
              <a:t>, </a:t>
            </a:r>
            <a:r>
              <a:rPr lang="en-US" altLang="zh-CN" dirty="0" err="1" smtClean="0">
                <a:latin typeface="Cambria" pitchFamily="18" charset="0"/>
              </a:rPr>
              <a:t>lzo</a:t>
            </a:r>
            <a:r>
              <a:rPr lang="en-US" altLang="zh-CN" dirty="0" smtClean="0">
                <a:latin typeface="Cambria" pitchFamily="18" charset="0"/>
              </a:rPr>
              <a:t>, snappy </a:t>
            </a:r>
            <a:r>
              <a:rPr lang="en-US" altLang="zh-CN" dirty="0" smtClean="0"/>
              <a:t>…)</a:t>
            </a:r>
          </a:p>
          <a:p>
            <a:pPr lvl="1"/>
            <a:r>
              <a:rPr lang="zh-CN" altLang="en-US" dirty="0" smtClean="0"/>
              <a:t>按</a:t>
            </a:r>
            <a:r>
              <a:rPr lang="zh-CN" altLang="en-US" b="1" dirty="0" smtClean="0">
                <a:solidFill>
                  <a:srgbClr val="C00000"/>
                </a:solidFill>
              </a:rPr>
              <a:t>行</a:t>
            </a:r>
            <a:r>
              <a:rPr lang="zh-CN" altLang="en-US" dirty="0" smtClean="0"/>
              <a:t>压缩：压缩率低，对短数据</a:t>
            </a:r>
            <a:r>
              <a:rPr lang="zh-CN" altLang="en-US" b="1" dirty="0" smtClean="0">
                <a:solidFill>
                  <a:srgbClr val="C00000"/>
                </a:solidFill>
              </a:rPr>
              <a:t>无效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2"/>
            <a:r>
              <a:rPr lang="zh-CN" altLang="en-US" b="1" dirty="0">
                <a:solidFill>
                  <a:srgbClr val="00B0F0"/>
                </a:solidFill>
              </a:rPr>
              <a:t>单行</a:t>
            </a:r>
            <a:r>
              <a:rPr lang="zh-CN" altLang="en-US" dirty="0" smtClean="0"/>
              <a:t>查找</a:t>
            </a:r>
            <a:r>
              <a:rPr lang="en-US" altLang="zh-CN" dirty="0" smtClean="0"/>
              <a:t>/</a:t>
            </a:r>
            <a:r>
              <a:rPr lang="zh-CN" altLang="en-US" dirty="0" smtClean="0"/>
              <a:t>读取速度</a:t>
            </a:r>
            <a:r>
              <a:rPr lang="zh-CN" altLang="en-US" b="1" dirty="0" smtClean="0">
                <a:solidFill>
                  <a:srgbClr val="00B0F0"/>
                </a:solidFill>
              </a:rPr>
              <a:t>很快</a:t>
            </a:r>
            <a:endParaRPr lang="en-US" altLang="zh-CN" b="1" dirty="0" smtClean="0">
              <a:solidFill>
                <a:srgbClr val="00B0F0"/>
              </a:solidFill>
            </a:endParaRPr>
          </a:p>
          <a:p>
            <a:pPr lvl="1"/>
            <a:r>
              <a:rPr lang="zh-CN" altLang="en-US" dirty="0" smtClean="0"/>
              <a:t>按</a:t>
            </a:r>
            <a:r>
              <a:rPr lang="zh-CN" altLang="en-US" b="1" dirty="0" smtClean="0">
                <a:solidFill>
                  <a:srgbClr val="C00000"/>
                </a:solidFill>
              </a:rPr>
              <a:t>块</a:t>
            </a:r>
            <a:r>
              <a:rPr lang="zh-CN" altLang="en-US" dirty="0" smtClean="0"/>
              <a:t>压缩：压缩率中，对短数据</a:t>
            </a:r>
            <a:r>
              <a:rPr lang="zh-CN" altLang="en-US" b="1" dirty="0" smtClean="0">
                <a:solidFill>
                  <a:srgbClr val="C00000"/>
                </a:solidFill>
              </a:rPr>
              <a:t>有效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2"/>
            <a:r>
              <a:rPr lang="zh-CN" altLang="en-US" b="1" dirty="0">
                <a:solidFill>
                  <a:srgbClr val="00B0F0"/>
                </a:solidFill>
              </a:rPr>
              <a:t>单行</a:t>
            </a:r>
            <a:r>
              <a:rPr lang="zh-CN" altLang="en-US" dirty="0" smtClean="0"/>
              <a:t>查找</a:t>
            </a:r>
            <a:r>
              <a:rPr lang="en-US" altLang="zh-CN" dirty="0" smtClean="0"/>
              <a:t>/</a:t>
            </a:r>
            <a:r>
              <a:rPr lang="zh-CN" altLang="en-US" dirty="0" smtClean="0"/>
              <a:t>读取速度</a:t>
            </a:r>
            <a:r>
              <a:rPr lang="zh-CN" altLang="en-US" b="1" dirty="0" smtClean="0">
                <a:solidFill>
                  <a:srgbClr val="00B0F0"/>
                </a:solidFill>
              </a:rPr>
              <a:t>很慢</a:t>
            </a:r>
            <a:r>
              <a:rPr lang="zh-CN" altLang="en-US" dirty="0" smtClean="0"/>
              <a:t>，因为要对整个块解压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735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>
                <a:latin typeface="+mn-lt"/>
              </a:rPr>
              <a:t>Nark</a:t>
            </a:r>
            <a:r>
              <a:rPr lang="zh-CN" altLang="en-US" dirty="0" smtClean="0"/>
              <a:t>数据库有丰富的查找功能</a:t>
            </a:r>
            <a:endParaRPr lang="zh-CN" altLang="en-US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092329"/>
              </p:ext>
            </p:extLst>
          </p:nvPr>
        </p:nvGraphicFramePr>
        <p:xfrm>
          <a:off x="457200" y="1672207"/>
          <a:ext cx="8229600" cy="2836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55145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 smtClean="0"/>
                        <a:t>Nark</a:t>
                      </a:r>
                      <a:r>
                        <a:rPr lang="zh-CN" altLang="en-US" sz="2400" dirty="0" smtClean="0"/>
                        <a:t>数据库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传统数据库</a:t>
                      </a:r>
                      <a:endParaRPr lang="en-US" altLang="zh-CN" sz="2400" dirty="0" smtClean="0"/>
                    </a:p>
                    <a:p>
                      <a:pPr algn="ctr"/>
                      <a:r>
                        <a:rPr lang="en-US" altLang="zh-CN" sz="2400" dirty="0" smtClean="0"/>
                        <a:t>Hash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 smtClean="0"/>
                        <a:t>传统数据库</a:t>
                      </a:r>
                      <a:endParaRPr lang="en-US" altLang="zh-CN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 smtClean="0"/>
                        <a:t>Tree</a:t>
                      </a:r>
                      <a:endParaRPr lang="zh-CN" altLang="en-US" sz="2400" dirty="0" smtClean="0"/>
                    </a:p>
                  </a:txBody>
                  <a:tcPr/>
                </a:tc>
              </a:tr>
              <a:tr h="495442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精确查找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√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dirty="0" smtClean="0"/>
                        <a:t>√</a:t>
                      </a:r>
                    </a:p>
                  </a:txBody>
                  <a:tcPr/>
                </a:tc>
              </a:tr>
              <a:tr h="495442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范围查找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√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 smtClean="0"/>
                        <a:t>×</a:t>
                      </a:r>
                      <a:endParaRPr lang="zh-CN" alt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√</a:t>
                      </a:r>
                      <a:endParaRPr lang="zh-CN" altLang="en-US" sz="2400" b="1" dirty="0"/>
                    </a:p>
                  </a:txBody>
                  <a:tcPr/>
                </a:tc>
              </a:tr>
              <a:tr h="495442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前缀查找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√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 smtClean="0"/>
                        <a:t>×</a:t>
                      </a:r>
                      <a:endParaRPr lang="zh-CN" alt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/>
                        <a:t>*</a:t>
                      </a:r>
                      <a:endParaRPr lang="zh-CN" altLang="en-US" sz="2400" b="1" dirty="0"/>
                    </a:p>
                  </a:txBody>
                  <a:tcPr/>
                </a:tc>
              </a:tr>
              <a:tr h="495442">
                <a:tc>
                  <a:txBody>
                    <a:bodyPr/>
                    <a:lstStyle/>
                    <a:p>
                      <a:r>
                        <a:rPr lang="zh-CN" altLang="en-US" sz="2400" dirty="0" smtClean="0"/>
                        <a:t>正则表达式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dirty="0" smtClean="0"/>
                        <a:t>√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b="1" dirty="0" smtClean="0"/>
                        <a:t>×</a:t>
                      </a:r>
                      <a:endParaRPr lang="zh-CN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b="1" dirty="0" smtClean="0"/>
                        <a:t>×</a:t>
                      </a:r>
                      <a:endParaRPr lang="zh-CN" altLang="en-US" sz="2400" b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49411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√   　支持</a:t>
            </a:r>
            <a:endParaRPr lang="en-US" altLang="zh-CN" dirty="0" smtClean="0"/>
          </a:p>
          <a:p>
            <a:r>
              <a:rPr lang="en-US" altLang="zh-CN" dirty="0" smtClean="0"/>
              <a:t>×</a:t>
            </a:r>
            <a:r>
              <a:rPr lang="zh-CN" altLang="en-US" dirty="0" smtClean="0"/>
              <a:t>　 不支持</a:t>
            </a:r>
            <a:endParaRPr lang="en-US" altLang="zh-CN" dirty="0" smtClean="0"/>
          </a:p>
          <a:p>
            <a:r>
              <a:rPr lang="en-US" altLang="zh-CN" dirty="0" smtClean="0"/>
              <a:t> *       </a:t>
            </a:r>
            <a:r>
              <a:rPr lang="zh-CN" altLang="en-US" dirty="0" smtClean="0"/>
              <a:t>理论上可以支持但实际上极少支持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731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>
                <a:latin typeface="+mn-lt"/>
              </a:rPr>
              <a:t>Nark</a:t>
            </a:r>
            <a:r>
              <a:rPr lang="zh-CN" altLang="en-US" dirty="0" smtClean="0"/>
              <a:t>数据库简介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3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基于自动机理论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天然支持正则表达式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可以代替传统的</a:t>
            </a:r>
            <a:r>
              <a:rPr lang="en-US" altLang="zh-CN" dirty="0" err="1" smtClean="0"/>
              <a:t>Trie</a:t>
            </a:r>
            <a:r>
              <a:rPr lang="zh-CN" altLang="en-US" dirty="0" smtClean="0"/>
              <a:t>树</a:t>
            </a:r>
            <a:endParaRPr lang="en-US" altLang="zh-CN" dirty="0" smtClean="0"/>
          </a:p>
          <a:p>
            <a:r>
              <a:rPr lang="zh-CN" altLang="en-US" dirty="0" smtClean="0"/>
              <a:t>简洁灵活的上层接口</a:t>
            </a:r>
            <a:endParaRPr lang="en-US" altLang="zh-CN" dirty="0" smtClean="0"/>
          </a:p>
          <a:p>
            <a:r>
              <a:rPr lang="zh-CN" altLang="en-US" dirty="0" smtClean="0"/>
              <a:t>紧凑高效的数据结构</a:t>
            </a:r>
            <a:endParaRPr lang="en-US" altLang="zh-CN" dirty="0" smtClean="0"/>
          </a:p>
          <a:p>
            <a:r>
              <a:rPr lang="zh-CN" altLang="en-US" dirty="0" smtClean="0"/>
              <a:t>压榨硬件的性能极限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036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dirty="0" smtClean="0"/>
              <a:t>解除耦合：数据模型</a:t>
            </a:r>
            <a:r>
              <a:rPr lang="en-US" altLang="zh-CN" dirty="0">
                <a:latin typeface="+mn-lt"/>
              </a:rPr>
              <a:t>1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Cambria" pitchFamily="18" charset="0"/>
              </a:rPr>
              <a:t>Monotonic Minimum Perfect Hash Function</a:t>
            </a:r>
          </a:p>
          <a:p>
            <a:pPr lvl="1"/>
            <a:r>
              <a:rPr lang="zh-CN" altLang="en-US" dirty="0" smtClean="0">
                <a:latin typeface="Cambria" pitchFamily="18" charset="0"/>
              </a:rPr>
              <a:t>直译：单调最小完美哈希函数</a:t>
            </a:r>
            <a:endParaRPr lang="en-US" altLang="zh-CN" dirty="0" smtClean="0">
              <a:latin typeface="Cambria" pitchFamily="18" charset="0"/>
            </a:endParaRPr>
          </a:p>
          <a:p>
            <a:pPr lvl="1"/>
            <a:r>
              <a:rPr lang="zh-CN" altLang="en-US" dirty="0" smtClean="0">
                <a:latin typeface="Cambria" pitchFamily="18" charset="0"/>
              </a:rPr>
              <a:t>字符串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latin typeface="Cambria" pitchFamily="18" charset="0"/>
              </a:rPr>
              <a:t> </a:t>
            </a:r>
            <a:r>
              <a:rPr lang="zh-CN" altLang="en-US" dirty="0" smtClean="0">
                <a:latin typeface="Cambria" pitchFamily="18" charset="0"/>
              </a:rPr>
              <a:t>按</a:t>
            </a:r>
            <a:r>
              <a:rPr lang="zh-CN" altLang="en-US" b="1" dirty="0" smtClean="0">
                <a:solidFill>
                  <a:srgbClr val="0070C0"/>
                </a:solidFill>
                <a:latin typeface="Cambria" pitchFamily="18" charset="0"/>
              </a:rPr>
              <a:t>字典序</a:t>
            </a:r>
            <a:r>
              <a:rPr lang="zh-CN" altLang="en-US" dirty="0" smtClean="0">
                <a:latin typeface="Cambria" pitchFamily="18" charset="0"/>
              </a:rPr>
              <a:t>（</a:t>
            </a:r>
            <a:r>
              <a:rPr lang="en-US" altLang="zh-CN" dirty="0" smtClean="0">
                <a:latin typeface="Cambria" pitchFamily="18" charset="0"/>
              </a:rPr>
              <a:t>lexicographic</a:t>
            </a:r>
            <a:r>
              <a:rPr lang="zh-CN" altLang="en-US" dirty="0" smtClean="0">
                <a:latin typeface="Cambria" pitchFamily="18" charset="0"/>
              </a:rPr>
              <a:t>）有序</a:t>
            </a:r>
            <a:endParaRPr lang="en-US" altLang="zh-CN" dirty="0" smtClean="0">
              <a:latin typeface="Cambria" pitchFamily="18" charset="0"/>
            </a:endParaRPr>
          </a:p>
          <a:p>
            <a:pPr lvl="1"/>
            <a:r>
              <a:rPr lang="zh-CN" altLang="en-US" dirty="0" smtClean="0">
                <a:latin typeface="Cambria" pitchFamily="18" charset="0"/>
              </a:rPr>
              <a:t>字符串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latin typeface="Cambria" pitchFamily="18" charset="0"/>
              </a:rPr>
              <a:t> </a:t>
            </a:r>
            <a:r>
              <a:rPr lang="zh-CN" altLang="en-US" dirty="0" smtClean="0">
                <a:latin typeface="Cambria" pitchFamily="18" charset="0"/>
              </a:rPr>
              <a:t>和它的</a:t>
            </a:r>
            <a:r>
              <a:rPr lang="zh-CN" altLang="en-US" b="1" dirty="0" smtClean="0">
                <a:solidFill>
                  <a:srgbClr val="0070C0"/>
                </a:solidFill>
                <a:latin typeface="Cambria" pitchFamily="18" charset="0"/>
              </a:rPr>
              <a:t>字典序</a:t>
            </a:r>
            <a:r>
              <a:rPr lang="zh-CN" altLang="en-US" b="1" dirty="0" smtClean="0">
                <a:solidFill>
                  <a:srgbClr val="C00000"/>
                </a:solidFill>
                <a:latin typeface="Cambria" pitchFamily="18" charset="0"/>
              </a:rPr>
              <a:t>序号</a:t>
            </a:r>
            <a:r>
              <a:rPr lang="zh-CN" altLang="en-US" dirty="0" smtClean="0">
                <a:latin typeface="Cambria" pitchFamily="18" charset="0"/>
              </a:rPr>
              <a:t>互相映射</a:t>
            </a:r>
            <a:endParaRPr lang="en-US" altLang="zh-CN" dirty="0" smtClean="0">
              <a:latin typeface="Cambria" pitchFamily="18" charset="0"/>
            </a:endParaRPr>
          </a:p>
          <a:p>
            <a:r>
              <a:rPr lang="en-US" altLang="zh-CN" dirty="0" smtClean="0">
                <a:latin typeface="Cambria" pitchFamily="18" charset="0"/>
              </a:rPr>
              <a:t>Key </a:t>
            </a:r>
            <a:r>
              <a:rPr lang="zh-CN" altLang="en-US" dirty="0" smtClean="0">
                <a:latin typeface="Cambria" pitchFamily="18" charset="0"/>
              </a:rPr>
              <a:t>与 </a:t>
            </a:r>
            <a:r>
              <a:rPr lang="en-US" altLang="zh-CN" dirty="0" smtClean="0">
                <a:latin typeface="Cambria" pitchFamily="18" charset="0"/>
              </a:rPr>
              <a:t>Value </a:t>
            </a:r>
            <a:r>
              <a:rPr lang="zh-CN" altLang="en-US" dirty="0" smtClean="0">
                <a:latin typeface="Cambria" pitchFamily="18" charset="0"/>
              </a:rPr>
              <a:t>互相分离解耦</a:t>
            </a:r>
            <a:endParaRPr lang="en-US" altLang="zh-CN" dirty="0" smtClean="0">
              <a:latin typeface="Cambria" pitchFamily="18" charset="0"/>
            </a:endParaRPr>
          </a:p>
          <a:p>
            <a:pPr lvl="1"/>
            <a:r>
              <a:rPr lang="en-US" altLang="zh-CN" dirty="0" smtClean="0">
                <a:latin typeface="Cambria" pitchFamily="18" charset="0"/>
              </a:rPr>
              <a:t>Value </a:t>
            </a:r>
            <a:r>
              <a:rPr lang="zh-CN" altLang="en-US" dirty="0" smtClean="0">
                <a:latin typeface="Cambria" pitchFamily="18" charset="0"/>
              </a:rPr>
              <a:t>保存在一个单独的数组中</a:t>
            </a:r>
            <a:endParaRPr lang="en-US" altLang="zh-CN" dirty="0" smtClean="0">
              <a:latin typeface="Cambria" pitchFamily="18" charset="0"/>
            </a:endParaRPr>
          </a:p>
          <a:p>
            <a:pPr lvl="1"/>
            <a:r>
              <a:rPr lang="zh-CN" altLang="en-US" dirty="0" smtClean="0">
                <a:latin typeface="Cambria" pitchFamily="18" charset="0"/>
              </a:rPr>
              <a:t>使用</a:t>
            </a:r>
            <a:r>
              <a:rPr lang="zh-CN" altLang="en-US" b="1" dirty="0" smtClean="0">
                <a:solidFill>
                  <a:srgbClr val="0070C0"/>
                </a:solidFill>
                <a:latin typeface="Cambria" pitchFamily="18" charset="0"/>
              </a:rPr>
              <a:t>字典序</a:t>
            </a:r>
            <a:r>
              <a:rPr lang="zh-CN" altLang="en-US" b="1" dirty="0" smtClean="0">
                <a:solidFill>
                  <a:srgbClr val="C00000"/>
                </a:solidFill>
                <a:latin typeface="Cambria" pitchFamily="18" charset="0"/>
              </a:rPr>
              <a:t>序号</a:t>
            </a:r>
            <a:r>
              <a:rPr lang="zh-CN" altLang="en-US" dirty="0" smtClean="0">
                <a:latin typeface="Cambria" pitchFamily="18" charset="0"/>
              </a:rPr>
              <a:t>直接访问</a:t>
            </a:r>
            <a:r>
              <a:rPr lang="en-US" altLang="zh-CN" dirty="0" smtClean="0">
                <a:latin typeface="Cambria" pitchFamily="18" charset="0"/>
              </a:rPr>
              <a:t>Value</a:t>
            </a:r>
            <a:r>
              <a:rPr lang="zh-CN" altLang="en-US" dirty="0" smtClean="0">
                <a:latin typeface="Cambria" pitchFamily="18" charset="0"/>
              </a:rPr>
              <a:t>数组</a:t>
            </a:r>
            <a:endParaRPr lang="en-US" altLang="zh-CN" dirty="0" smtClean="0">
              <a:latin typeface="Cambria" pitchFamily="18" charset="0"/>
            </a:endParaRPr>
          </a:p>
          <a:p>
            <a:pPr lvl="1"/>
            <a:r>
              <a:rPr lang="en-US" altLang="zh-CN" dirty="0" smtClean="0">
                <a:latin typeface="Cambria" pitchFamily="18" charset="0"/>
              </a:rPr>
              <a:t>Value</a:t>
            </a:r>
            <a:r>
              <a:rPr lang="zh-CN" altLang="en-US" dirty="0" smtClean="0">
                <a:latin typeface="Cambria" pitchFamily="18" charset="0"/>
              </a:rPr>
              <a:t>可以修改</a:t>
            </a:r>
            <a:endParaRPr lang="en-US" altLang="zh-CN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88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286008" y="3897888"/>
            <a:ext cx="4176464" cy="8640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287680" y="4923584"/>
            <a:ext cx="4176464" cy="8640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dirty="0" smtClean="0"/>
              <a:t>大道至简：数据模型</a:t>
            </a:r>
            <a:r>
              <a:rPr lang="en-US" altLang="zh-CN" dirty="0" smtClean="0">
                <a:latin typeface="+mn-lt"/>
              </a:rPr>
              <a:t>2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单级 </a:t>
            </a:r>
            <a:r>
              <a:rPr lang="en-US" altLang="zh-CN" dirty="0" smtClean="0">
                <a:latin typeface="Cambria" pitchFamily="18" charset="0"/>
              </a:rPr>
              <a:t>Key, Value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Key1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Value1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Key2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Value2</a:t>
            </a:r>
          </a:p>
          <a:p>
            <a:r>
              <a:rPr lang="zh-CN" altLang="en-US" dirty="0" smtClean="0">
                <a:latin typeface="Cambria" pitchFamily="18" charset="0"/>
              </a:rPr>
              <a:t>多级 </a:t>
            </a:r>
            <a:r>
              <a:rPr lang="en-US" altLang="zh-CN" dirty="0" smtClean="0">
                <a:latin typeface="Cambria" pitchFamily="18" charset="0"/>
              </a:rPr>
              <a:t>Key, Value-List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1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2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…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N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11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1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2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…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N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12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1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2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…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N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21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1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2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… Key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N </a:t>
            </a:r>
            <a:r>
              <a:rPr lang="en-US" altLang="zh-CN" dirty="0" smtClean="0">
                <a:solidFill>
                  <a:srgbClr val="C00000"/>
                </a:solidFill>
                <a:latin typeface="Cambria" pitchFamily="18" charset="0"/>
              </a:rPr>
              <a:t>\t</a:t>
            </a:r>
            <a:r>
              <a:rPr lang="en-US" altLang="zh-CN" dirty="0" smtClean="0">
                <a:solidFill>
                  <a:srgbClr val="00B0F0"/>
                </a:solidFill>
                <a:latin typeface="Cambria" pitchFamily="18" charset="0"/>
              </a:rPr>
              <a:t> Value</a:t>
            </a:r>
            <a:r>
              <a:rPr lang="en-US" altLang="zh-CN" dirty="0" smtClean="0">
                <a:solidFill>
                  <a:srgbClr val="7030A0"/>
                </a:solidFill>
                <a:latin typeface="Cambria" pitchFamily="18" charset="0"/>
              </a:rPr>
              <a:t>22</a:t>
            </a:r>
            <a:endParaRPr lang="zh-CN" altLang="en-US" dirty="0" smtClean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4788024" y="1628800"/>
            <a:ext cx="3888986" cy="15121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7200" indent="-457200" algn="ctr" defTabSz="554400">
              <a:buFont typeface="Wingdings" pitchFamily="2" charset="2"/>
              <a:buChar char="Ø"/>
            </a:pPr>
            <a:r>
              <a:rPr lang="zh-CN" altLang="en-US" sz="3200" dirty="0" smtClean="0">
                <a:solidFill>
                  <a:schemeClr val="tx1"/>
                </a:solidFill>
              </a:rPr>
              <a:t>索引的文本文件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marL="97200" indent="-457200" algn="ctr" defTabSz="554400">
              <a:buFont typeface="Wingdings" pitchFamily="2" charset="2"/>
              <a:buChar char="Ø"/>
            </a:pPr>
            <a:r>
              <a:rPr lang="zh-CN" altLang="en-US" sz="3200" dirty="0" smtClean="0">
                <a:solidFill>
                  <a:schemeClr val="tx1"/>
                </a:solidFill>
              </a:rPr>
              <a:t>天然多对多联系</a:t>
            </a:r>
            <a:endParaRPr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3059832" y="3212976"/>
            <a:ext cx="5832648" cy="2016224"/>
          </a:xfrm>
          <a:prstGeom prst="wedgeRoundRectCallout">
            <a:avLst>
              <a:gd name="adj1" fmla="val -58290"/>
              <a:gd name="adj2" fmla="val 30646"/>
              <a:gd name="adj3" fmla="val 16667"/>
            </a:avLst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3200" dirty="0" smtClean="0"/>
              <a:t>完美支持</a:t>
            </a:r>
            <a:r>
              <a:rPr lang="en-US" altLang="zh-CN" sz="3200" dirty="0" smtClean="0"/>
              <a:t>Document</a:t>
            </a:r>
            <a:r>
              <a:rPr lang="zh-CN" altLang="en-US" sz="3200" dirty="0" smtClean="0"/>
              <a:t>数据模型</a:t>
            </a:r>
            <a:endParaRPr lang="en-US" altLang="zh-CN" sz="3200" dirty="0" smtClean="0"/>
          </a:p>
          <a:p>
            <a:pPr marL="742950" lvl="1" indent="-285750">
              <a:buFont typeface="Wingdings" pitchFamily="2" charset="2"/>
              <a:buChar char="u"/>
            </a:pPr>
            <a:r>
              <a:rPr lang="zh-CN" altLang="en-US" sz="3200" dirty="0" smtClean="0"/>
              <a:t>例如</a:t>
            </a:r>
            <a:r>
              <a:rPr lang="en-US" altLang="zh-CN" sz="3200" dirty="0" err="1" smtClean="0"/>
              <a:t>Mongodb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014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154288"/>
              </p:ext>
            </p:extLst>
          </p:nvPr>
        </p:nvGraphicFramePr>
        <p:xfrm>
          <a:off x="395536" y="3270592"/>
          <a:ext cx="835575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97520"/>
                <a:gridCol w="1397520"/>
                <a:gridCol w="1397520"/>
                <a:gridCol w="1397520"/>
                <a:gridCol w="1397520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,027,136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,032,384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,359,808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,424,461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,709,515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49.90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83.06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29.09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20.64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22.86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1.23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0.74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2.11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2.97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2.68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12.67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12.67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21.85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9.38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110.48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0" i="0" u="none" dirty="0" smtClean="0">
                          <a:solidFill>
                            <a:schemeClr val="tx1"/>
                          </a:solidFill>
                        </a:rPr>
                        <a:t>2.78</a:t>
                      </a:r>
                      <a:endParaRPr lang="zh-CN" altLang="en-US" b="0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0" i="0" u="none" dirty="0" smtClean="0">
                          <a:solidFill>
                            <a:schemeClr val="tx1"/>
                          </a:solidFill>
                        </a:rPr>
                        <a:t>5.38</a:t>
                      </a:r>
                      <a:endParaRPr lang="zh-CN" altLang="en-US" b="0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4.72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3.20</a:t>
                      </a:r>
                      <a:endParaRPr lang="zh-CN" alt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10.38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i="0" u="none" dirty="0" smtClean="0">
                          <a:solidFill>
                            <a:schemeClr val="tx1"/>
                          </a:solidFill>
                        </a:rPr>
                        <a:t>359.50</a:t>
                      </a:r>
                      <a:endParaRPr lang="zh-CN" altLang="en-US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i="0" u="none" dirty="0" smtClean="0">
                          <a:solidFill>
                            <a:schemeClr val="tx1"/>
                          </a:solidFill>
                        </a:rPr>
                        <a:t>185.76</a:t>
                      </a:r>
                      <a:endParaRPr lang="zh-CN" altLang="en-US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211.74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312.31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96.28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395536" y="3284984"/>
            <a:ext cx="8424936" cy="28803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zh-CN" sz="2800" b="1" dirty="0" err="1" smtClean="0">
                <a:sym typeface="Wingdings" pitchFamily="2" charset="2"/>
              </a:rPr>
              <a:t>url</a:t>
            </a:r>
            <a:r>
              <a:rPr lang="zh-CN" altLang="en-US" sz="2800" b="1" dirty="0" smtClean="0">
                <a:sym typeface="Wingdings" pitchFamily="2" charset="2"/>
              </a:rPr>
              <a:t>数据有排列组合特征，使用</a:t>
            </a:r>
            <a:r>
              <a:rPr lang="en-US" altLang="zh-CN" sz="2800" b="1" dirty="0" smtClean="0">
                <a:sym typeface="Wingdings" pitchFamily="2" charset="2"/>
              </a:rPr>
              <a:t>DFA</a:t>
            </a:r>
            <a:r>
              <a:rPr lang="zh-CN" altLang="en-US" sz="2800" b="1" dirty="0" smtClean="0">
                <a:sym typeface="Wingdings" pitchFamily="2" charset="2"/>
              </a:rPr>
              <a:t>压缩率更高</a:t>
            </a:r>
            <a:endParaRPr lang="en-US" altLang="zh-CN" sz="2800" b="1" dirty="0" smtClean="0">
              <a:sym typeface="Wingdings" pitchFamily="2" charset="2"/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zh-CN" sz="2800" b="1" dirty="0" smtClean="0">
                <a:sym typeface="Wingdings" pitchFamily="2" charset="2"/>
              </a:rPr>
              <a:t>SDFA</a:t>
            </a:r>
            <a:r>
              <a:rPr lang="zh-CN" altLang="en-US" sz="2800" b="1" dirty="0" smtClean="0">
                <a:sym typeface="Wingdings" pitchFamily="2" charset="2"/>
              </a:rPr>
              <a:t>速度</a:t>
            </a:r>
            <a:r>
              <a:rPr lang="zh-CN" altLang="en-US" sz="2800" b="1" dirty="0" smtClean="0">
                <a:solidFill>
                  <a:srgbClr val="0070C0"/>
                </a:solidFill>
                <a:sym typeface="Wingdings" pitchFamily="2" charset="2"/>
              </a:rPr>
              <a:t>快</a:t>
            </a:r>
            <a:r>
              <a:rPr lang="zh-CN" altLang="en-US" sz="2800" b="1" dirty="0" smtClean="0">
                <a:sym typeface="Wingdings" pitchFamily="2" charset="2"/>
              </a:rPr>
              <a:t>，占内存</a:t>
            </a:r>
            <a:r>
              <a:rPr lang="zh-CN" altLang="en-US" sz="2800" b="1" dirty="0" smtClean="0">
                <a:solidFill>
                  <a:srgbClr val="0070C0"/>
                </a:solidFill>
                <a:sym typeface="Wingdings" pitchFamily="2" charset="2"/>
              </a:rPr>
              <a:t>大</a:t>
            </a:r>
            <a:endParaRPr lang="en-US" altLang="zh-CN" sz="2800" b="1" dirty="0" smtClean="0">
              <a:solidFill>
                <a:srgbClr val="0070C0"/>
              </a:solidFill>
              <a:sym typeface="Wingdings" pitchFamily="2" charset="2"/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zh-CN" sz="2800" b="1" dirty="0" smtClean="0">
                <a:sym typeface="Wingdings" pitchFamily="2" charset="2"/>
              </a:rPr>
              <a:t>LDFA</a:t>
            </a:r>
            <a:r>
              <a:rPr lang="zh-CN" altLang="en-US" sz="2800" b="1" dirty="0" smtClean="0">
                <a:sym typeface="Wingdings" pitchFamily="2" charset="2"/>
              </a:rPr>
              <a:t>速度</a:t>
            </a:r>
            <a:r>
              <a:rPr lang="zh-CN" altLang="en-US" sz="2800" b="1" dirty="0" smtClean="0">
                <a:solidFill>
                  <a:srgbClr val="0070C0"/>
                </a:solidFill>
                <a:sym typeface="Wingdings" pitchFamily="2" charset="2"/>
              </a:rPr>
              <a:t>慢</a:t>
            </a:r>
            <a:r>
              <a:rPr lang="zh-CN" altLang="en-US" sz="2800" b="1" dirty="0" smtClean="0">
                <a:sym typeface="Wingdings" pitchFamily="2" charset="2"/>
              </a:rPr>
              <a:t>，占内存</a:t>
            </a:r>
            <a:r>
              <a:rPr lang="zh-CN" altLang="en-US" sz="2800" b="1" dirty="0" smtClean="0">
                <a:solidFill>
                  <a:srgbClr val="0070C0"/>
                </a:solidFill>
                <a:sym typeface="Wingdings" pitchFamily="2" charset="2"/>
              </a:rPr>
              <a:t>小</a:t>
            </a:r>
            <a:endParaRPr lang="en-US" altLang="zh-CN" sz="2800" b="1" dirty="0" smtClean="0">
              <a:solidFill>
                <a:srgbClr val="0070C0"/>
              </a:solidFill>
              <a:sym typeface="Wingdings" pitchFamily="2" charset="2"/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zh-CN" sz="2800" b="1" dirty="0" smtClean="0">
                <a:sym typeface="Wingdings" pitchFamily="2" charset="2"/>
              </a:rPr>
              <a:t>NLT</a:t>
            </a:r>
            <a:r>
              <a:rPr lang="zh-CN" altLang="en-US" sz="2800" b="1" dirty="0" smtClean="0">
                <a:sym typeface="Wingdings" pitchFamily="2" charset="2"/>
              </a:rPr>
              <a:t>的</a:t>
            </a:r>
            <a:r>
              <a:rPr lang="zh-CN" altLang="en-US" sz="2800" b="1" dirty="0" smtClean="0">
                <a:sym typeface="Wingdings" pitchFamily="2" charset="2"/>
              </a:rPr>
              <a:t>速度介于</a:t>
            </a:r>
            <a:r>
              <a:rPr lang="en-US" altLang="zh-CN" sz="2800" b="1" dirty="0" smtClean="0">
                <a:sym typeface="Wingdings" pitchFamily="2" charset="2"/>
              </a:rPr>
              <a:t>SDFA</a:t>
            </a:r>
            <a:r>
              <a:rPr lang="zh-CN" altLang="en-US" sz="2800" b="1" dirty="0" smtClean="0">
                <a:sym typeface="Wingdings" pitchFamily="2" charset="2"/>
              </a:rPr>
              <a:t>和</a:t>
            </a:r>
            <a:r>
              <a:rPr lang="en-US" altLang="zh-CN" sz="2800" b="1" dirty="0" smtClean="0">
                <a:sym typeface="Wingdings" pitchFamily="2" charset="2"/>
              </a:rPr>
              <a:t>LDFA</a:t>
            </a:r>
            <a:r>
              <a:rPr lang="zh-CN" altLang="en-US" sz="2800" b="1" dirty="0">
                <a:sym typeface="Wingdings" pitchFamily="2" charset="2"/>
              </a:rPr>
              <a:t>之间</a:t>
            </a:r>
            <a:endParaRPr lang="en-US" altLang="zh-CN" sz="2800" b="1" dirty="0" smtClean="0">
              <a:sym typeface="Wingdings" pitchFamily="2" charset="2"/>
            </a:endParaRPr>
          </a:p>
          <a:p>
            <a:pPr marL="285750" indent="-285750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zh-CN" sz="2800" b="1" dirty="0" smtClean="0"/>
              <a:t>gzip, bzip2 </a:t>
            </a:r>
            <a:r>
              <a:rPr lang="zh-CN" altLang="en-US" sz="2800" b="1" dirty="0" smtClean="0"/>
              <a:t>不支持查找</a:t>
            </a:r>
            <a:endParaRPr lang="zh-CN" altLang="en-US" sz="28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en-US" altLang="zh-CN" dirty="0" err="1" smtClean="0">
                <a:latin typeface="+mn-lt"/>
              </a:rPr>
              <a:t>url</a:t>
            </a:r>
            <a:r>
              <a:rPr lang="zh-CN" altLang="en-US" dirty="0" smtClean="0">
                <a:latin typeface="+mn-lt"/>
              </a:rPr>
              <a:t>压缩</a:t>
            </a:r>
            <a:endParaRPr lang="zh-CN" alt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30541"/>
            <a:ext cx="8280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每行一个</a:t>
            </a:r>
            <a:r>
              <a:rPr lang="en-US" altLang="zh-CN" sz="2000" dirty="0" err="1" smtClean="0"/>
              <a:t>url</a:t>
            </a:r>
            <a:endParaRPr lang="en-US" altLang="zh-CN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行数</a:t>
            </a:r>
            <a:r>
              <a:rPr lang="en-US" altLang="zh-CN" sz="2000" dirty="0" smtClean="0"/>
              <a:t>: 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16,308,807</a:t>
            </a:r>
            <a:r>
              <a:rPr lang="zh-CN" altLang="en-US" sz="2000" dirty="0" smtClean="0"/>
              <a:t>，总尺寸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999,403,732</a:t>
            </a:r>
            <a:r>
              <a:rPr lang="zh-CN" altLang="en-US" sz="2000" dirty="0" smtClean="0"/>
              <a:t>，平均长度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61.28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sz="2000" b="1" dirty="0" smtClean="0"/>
              <a:t>SDFA, LDFA</a:t>
            </a:r>
            <a:r>
              <a:rPr lang="zh-CN" altLang="en-US" sz="2000" dirty="0" smtClean="0"/>
              <a:t>只能判断</a:t>
            </a:r>
            <a:r>
              <a:rPr lang="en-US" altLang="zh-CN" sz="2000" dirty="0" err="1" smtClean="0"/>
              <a:t>url</a:t>
            </a:r>
            <a:r>
              <a:rPr lang="zh-CN" altLang="en-US" sz="2000" dirty="0" smtClean="0"/>
              <a:t>是否</a:t>
            </a:r>
            <a:r>
              <a:rPr lang="zh-CN" altLang="en-US" sz="2000" smtClean="0"/>
              <a:t>存在，可以当</a:t>
            </a:r>
            <a:r>
              <a:rPr lang="en-US" altLang="zh-CN" sz="2000" dirty="0" smtClean="0"/>
              <a:t>set</a:t>
            </a:r>
            <a:r>
              <a:rPr lang="zh-CN" altLang="en-US" sz="2000" dirty="0" smtClean="0"/>
              <a:t>用，不能当</a:t>
            </a:r>
            <a:r>
              <a:rPr lang="en-US" altLang="zh-CN" sz="2000" dirty="0" smtClean="0"/>
              <a:t>Map</a:t>
            </a:r>
            <a:r>
              <a:rPr lang="zh-CN" altLang="en-US" sz="2000" dirty="0" smtClean="0"/>
              <a:t>用</a:t>
            </a:r>
            <a:endParaRPr lang="en-US" altLang="zh-CN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sz="2000" dirty="0" smtClean="0"/>
              <a:t>NLT</a:t>
            </a:r>
            <a:r>
              <a:rPr lang="zh-CN" altLang="en-US" sz="2000" dirty="0" smtClean="0"/>
              <a:t>可以在</a:t>
            </a:r>
            <a:r>
              <a:rPr lang="en-US" altLang="zh-CN" sz="2000" dirty="0" smtClean="0"/>
              <a:t>String Key</a:t>
            </a:r>
            <a:r>
              <a:rPr lang="zh-CN" altLang="en-US" sz="2000" dirty="0"/>
              <a:t>和</a:t>
            </a:r>
            <a:r>
              <a:rPr lang="zh-CN" altLang="en-US" sz="2000" dirty="0" smtClean="0"/>
              <a:t>整数</a:t>
            </a:r>
            <a:r>
              <a:rPr lang="en-US" altLang="zh-CN" sz="2000" dirty="0" smtClean="0"/>
              <a:t>ID</a:t>
            </a:r>
            <a:r>
              <a:rPr lang="zh-CN" altLang="en-US" sz="2000" dirty="0" smtClean="0"/>
              <a:t>之间互相</a:t>
            </a:r>
            <a:r>
              <a:rPr lang="en-US" altLang="zh-CN" sz="2000" dirty="0" smtClean="0"/>
              <a:t>Map</a:t>
            </a:r>
            <a:r>
              <a:rPr lang="zh-CN" altLang="en-US" sz="2000" dirty="0" smtClean="0"/>
              <a:t>，但不是字典序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69496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904599"/>
              </p:ext>
            </p:extLst>
          </p:nvPr>
        </p:nvGraphicFramePr>
        <p:xfrm>
          <a:off x="395536" y="3270592"/>
          <a:ext cx="835575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97520"/>
                <a:gridCol w="1397520"/>
                <a:gridCol w="1397520"/>
                <a:gridCol w="1397520"/>
                <a:gridCol w="1397520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DAWG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LDAWG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277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,972,288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190,590,208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,753,216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96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,241,593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,343,678</a:t>
                      </a:r>
                      <a:endParaRPr lang="zh-CN" altLang="en-US" sz="16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1.45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2.11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4.59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4.19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4.67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00B0F0"/>
                          </a:solidFill>
                        </a:rPr>
                        <a:t>4 + </a:t>
                      </a:r>
                      <a:r>
                        <a:rPr lang="en-US" altLang="zh-CN" dirty="0" smtClean="0"/>
                        <a:t>9.53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00B0F0"/>
                          </a:solidFill>
                        </a:rPr>
                        <a:t>4 + </a:t>
                      </a:r>
                      <a:r>
                        <a:rPr lang="en-US" altLang="zh-CN" dirty="0" smtClean="0"/>
                        <a:t>13.90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rgbClr val="00B0F0"/>
                          </a:solidFill>
                        </a:rPr>
                        <a:t>4 +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 4.39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4.81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4.32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34.39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34.39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27.24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11.50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24.14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0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8.09</a:t>
                      </a:r>
                      <a:endParaRPr lang="zh-CN" altLang="en-US" b="0" i="1" u="sng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0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8.50</a:t>
                      </a:r>
                      <a:endParaRPr lang="zh-CN" altLang="en-US" b="0" i="1" u="sng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10.23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2.67</a:t>
                      </a:r>
                      <a:endParaRPr lang="zh-CN" alt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8.10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49.79</a:t>
                      </a:r>
                      <a:endParaRPr lang="zh-CN" altLang="en-US" i="1" u="sng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i="1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47.39</a:t>
                      </a:r>
                      <a:endParaRPr lang="zh-CN" altLang="en-US" i="1" u="sng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39.38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150.87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49.73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395536" y="3284984"/>
            <a:ext cx="8424936" cy="28803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en-US" altLang="zh-CN" sz="2800" b="1" dirty="0" smtClean="0"/>
              <a:t>DAWG, LDAWG, </a:t>
            </a:r>
            <a:r>
              <a:rPr lang="en-US" altLang="zh-CN" sz="2800" b="1" dirty="0" smtClean="0"/>
              <a:t>NLT </a:t>
            </a:r>
            <a:r>
              <a:rPr lang="zh-CN" altLang="en-US" sz="2800" b="1" dirty="0"/>
              <a:t>都</a:t>
            </a:r>
            <a:r>
              <a:rPr lang="zh-CN" altLang="en-US" sz="2800" b="1" dirty="0" smtClean="0"/>
              <a:t>支持</a:t>
            </a:r>
            <a:r>
              <a:rPr lang="en-US" altLang="zh-CN" sz="2800" b="1" dirty="0" smtClean="0"/>
              <a:t>(</a:t>
            </a:r>
            <a:r>
              <a:rPr lang="en-US" altLang="zh-CN" sz="2800" b="1" dirty="0" err="1" smtClean="0"/>
              <a:t>String,</a:t>
            </a:r>
            <a:r>
              <a:rPr lang="en-US" altLang="zh-CN" sz="2800" b="1" dirty="0" err="1" smtClean="0">
                <a:sym typeface="Wingdings" pitchFamily="2" charset="2"/>
              </a:rPr>
              <a:t>ID</a:t>
            </a:r>
            <a:r>
              <a:rPr lang="en-US" altLang="zh-CN" sz="2800" b="1" dirty="0" smtClean="0">
                <a:sym typeface="Wingdings" pitchFamily="2" charset="2"/>
              </a:rPr>
              <a:t>)</a:t>
            </a:r>
            <a:r>
              <a:rPr lang="zh-CN" altLang="en-US" sz="2800" b="1" dirty="0" smtClean="0">
                <a:sym typeface="Wingdings" pitchFamily="2" charset="2"/>
              </a:rPr>
              <a:t>互相</a:t>
            </a:r>
            <a:r>
              <a:rPr lang="zh-CN" altLang="en-US" sz="2800" b="1" dirty="0">
                <a:sym typeface="Wingdings" pitchFamily="2" charset="2"/>
              </a:rPr>
              <a:t>映射</a:t>
            </a:r>
            <a:endParaRPr lang="en-US" altLang="zh-CN" sz="2800" b="1" dirty="0"/>
          </a:p>
          <a:p>
            <a:pPr marL="914400" lvl="1" indent="-457200">
              <a:buFont typeface="Wingdings" pitchFamily="2" charset="2"/>
              <a:buChar char="u"/>
            </a:pPr>
            <a:r>
              <a:rPr lang="zh-CN" altLang="en-US" sz="2800" b="1" dirty="0" smtClean="0"/>
              <a:t>映射和查找都相当于</a:t>
            </a:r>
            <a:r>
              <a:rPr lang="zh-CN" altLang="en-US" sz="2800" b="1" dirty="0"/>
              <a:t>解压单条记录</a:t>
            </a:r>
            <a:r>
              <a:rPr lang="en-US" altLang="zh-CN" sz="2800" b="1" dirty="0"/>
              <a:t>(</a:t>
            </a:r>
            <a:r>
              <a:rPr lang="zh-CN" altLang="en-US" sz="2800" b="1" dirty="0"/>
              <a:t>一行</a:t>
            </a:r>
            <a:r>
              <a:rPr lang="en-US" altLang="zh-CN" sz="2800" b="1" dirty="0" smtClean="0"/>
              <a:t>)</a:t>
            </a:r>
          </a:p>
          <a:p>
            <a:pPr marL="914400" lvl="1" indent="-457200">
              <a:buFont typeface="Wingdings" pitchFamily="2" charset="2"/>
              <a:buChar char="u"/>
            </a:pPr>
            <a:r>
              <a:rPr lang="en-US" altLang="zh-CN" sz="2800" b="1" dirty="0" smtClean="0"/>
              <a:t>DAWG, LDAWG</a:t>
            </a:r>
            <a:r>
              <a:rPr lang="zh-CN" altLang="en-US" sz="2800" b="1" dirty="0" smtClean="0"/>
              <a:t>的</a:t>
            </a:r>
            <a:r>
              <a:rPr lang="en-US" altLang="zh-CN" sz="2800" b="1" dirty="0"/>
              <a:t>(String, ID)</a:t>
            </a:r>
            <a:r>
              <a:rPr lang="zh-CN" altLang="en-US" sz="2800" b="1" dirty="0" smtClean="0"/>
              <a:t>映射是</a:t>
            </a:r>
            <a:r>
              <a:rPr lang="zh-CN" altLang="en-US" sz="2800" b="1" dirty="0"/>
              <a:t>字典序</a:t>
            </a:r>
            <a:endParaRPr lang="en-US" altLang="zh-CN" sz="2800" b="1" dirty="0" smtClean="0"/>
          </a:p>
          <a:p>
            <a:pPr marL="914400" lvl="1" indent="-457200">
              <a:buFont typeface="Wingdings" pitchFamily="2" charset="2"/>
              <a:buChar char="u"/>
            </a:pPr>
            <a:r>
              <a:rPr lang="en-US" altLang="zh-CN" sz="2800" b="1" dirty="0" smtClean="0"/>
              <a:t>NLT</a:t>
            </a:r>
            <a:r>
              <a:rPr lang="zh-CN" altLang="en-US" sz="2800" b="1" dirty="0" smtClean="0"/>
              <a:t>的</a:t>
            </a:r>
            <a:r>
              <a:rPr lang="en-US" altLang="zh-CN" sz="2800" b="1" dirty="0" smtClean="0"/>
              <a:t>(String, ID)</a:t>
            </a:r>
            <a:r>
              <a:rPr lang="zh-CN" altLang="en-US" sz="2800" b="1" dirty="0" smtClean="0"/>
              <a:t>映射不是字典序</a:t>
            </a:r>
            <a:endParaRPr lang="en-US" altLang="zh-CN" sz="2800" b="1" dirty="0" smtClean="0"/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en-US" altLang="zh-CN" sz="2800" b="1" dirty="0" smtClean="0"/>
              <a:t>gzip, bzip2 </a:t>
            </a:r>
            <a:r>
              <a:rPr lang="zh-CN" altLang="en-US" sz="2800" b="1" dirty="0" smtClean="0"/>
              <a:t>不支持查找</a:t>
            </a:r>
            <a:endParaRPr lang="zh-CN" altLang="en-US" sz="28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 smtClean="0"/>
              <a:t>词表存储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 smtClean="0"/>
              <a:t>数据模型</a:t>
            </a:r>
            <a:r>
              <a:rPr lang="en-US" altLang="zh-CN" dirty="0" smtClean="0">
                <a:latin typeface="+mn-lt"/>
              </a:rPr>
              <a:t>1</a:t>
            </a:r>
            <a:endParaRPr lang="zh-CN" alt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30541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词表格式</a:t>
            </a:r>
            <a:r>
              <a:rPr lang="en-US" altLang="zh-CN" sz="2000" dirty="0" smtClean="0"/>
              <a:t>:</a:t>
            </a:r>
            <a:r>
              <a:rPr lang="zh-CN" altLang="en-US" sz="2000" dirty="0" smtClean="0"/>
              <a:t>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word </a:t>
            </a:r>
            <a:r>
              <a:rPr lang="en-US" altLang="zh-CN" sz="2000" b="1" dirty="0" smtClean="0">
                <a:solidFill>
                  <a:srgbClr val="00B0F0"/>
                </a:solidFill>
              </a:rPr>
              <a:t>\t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frequency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行数</a:t>
            </a:r>
            <a:r>
              <a:rPr lang="en-US" altLang="zh-CN" sz="2000" dirty="0" smtClean="0"/>
              <a:t>: 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20,000,000</a:t>
            </a:r>
            <a:r>
              <a:rPr lang="zh-CN" altLang="en-US" sz="2000" dirty="0" smtClean="0"/>
              <a:t>，总尺寸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487,057,435</a:t>
            </a:r>
            <a:r>
              <a:rPr lang="zh-CN" altLang="en-US" sz="2000" dirty="0" smtClean="0"/>
              <a:t>，平均长度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24.35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/>
              <a:t>使用</a:t>
            </a:r>
            <a:r>
              <a:rPr lang="zh-CN" altLang="en-US" sz="2000" dirty="0" smtClean="0"/>
              <a:t>数据模型</a:t>
            </a:r>
            <a:r>
              <a:rPr lang="en-US" altLang="zh-CN" sz="2000" dirty="0" smtClean="0"/>
              <a:t>1</a:t>
            </a:r>
            <a:r>
              <a:rPr lang="zh-CN" altLang="en-US" sz="2000" dirty="0" smtClean="0"/>
              <a:t>，</a:t>
            </a:r>
            <a:r>
              <a:rPr lang="zh-CN" altLang="en-US" sz="2000" dirty="0"/>
              <a:t>包括 </a:t>
            </a:r>
            <a:r>
              <a:rPr lang="en-US" altLang="zh-CN" sz="2000" dirty="0" err="1"/>
              <a:t>dawg</a:t>
            </a:r>
            <a:r>
              <a:rPr lang="en-US" altLang="zh-CN" sz="2000" dirty="0"/>
              <a:t> </a:t>
            </a:r>
            <a:r>
              <a:rPr lang="zh-CN" altLang="en-US" sz="2000" dirty="0"/>
              <a:t>和 </a:t>
            </a:r>
            <a:r>
              <a:rPr lang="en-US" altLang="zh-CN" sz="2000" dirty="0" smtClean="0"/>
              <a:t>NLT </a:t>
            </a:r>
            <a:r>
              <a:rPr lang="zh-CN" altLang="en-US" sz="2000" dirty="0" smtClean="0"/>
              <a:t>。</a:t>
            </a:r>
            <a:r>
              <a:rPr lang="en-US" altLang="zh-CN" sz="2000" dirty="0" smtClean="0">
                <a:solidFill>
                  <a:srgbClr val="7030A0"/>
                </a:solidFill>
              </a:rPr>
              <a:t>word</a:t>
            </a:r>
            <a:r>
              <a:rPr lang="zh-CN" altLang="en-US" sz="2000" dirty="0"/>
              <a:t>总尺寸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402,828,512</a:t>
            </a:r>
            <a:endParaRPr lang="en-US" altLang="zh-CN" sz="20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CN" sz="2000" dirty="0" smtClean="0"/>
              <a:t>frequency(int32)</a:t>
            </a:r>
            <a:r>
              <a:rPr lang="zh-CN" altLang="en-US" sz="2000" dirty="0" smtClean="0"/>
              <a:t>需要存储到另一个数组中</a:t>
            </a:r>
            <a:r>
              <a:rPr lang="en-US" altLang="zh-CN" sz="2000" dirty="0" smtClean="0"/>
              <a:t>(4</a:t>
            </a:r>
            <a:r>
              <a:rPr lang="zh-CN" altLang="en-US" sz="2000" dirty="0" smtClean="0"/>
              <a:t>*</a:t>
            </a:r>
            <a:r>
              <a:rPr lang="en-US" altLang="zh-CN" sz="2000" dirty="0" smtClean="0"/>
              <a:t>20M=80M)</a:t>
            </a:r>
            <a:r>
              <a:rPr lang="zh-CN" altLang="en-US" sz="2000" dirty="0" smtClean="0"/>
              <a:t>，可以修改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308203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880420"/>
              </p:ext>
            </p:extLst>
          </p:nvPr>
        </p:nvGraphicFramePr>
        <p:xfrm>
          <a:off x="395536" y="3270592"/>
          <a:ext cx="8355752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97520"/>
                <a:gridCol w="1397520"/>
                <a:gridCol w="1397520"/>
                <a:gridCol w="1397520"/>
                <a:gridCol w="1397520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文件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LDFA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NLT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gzip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bzip2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尺寸</a:t>
                      </a:r>
                      <a:r>
                        <a:rPr lang="en-US" altLang="zh-CN" dirty="0" smtClean="0"/>
                        <a:t>(</a:t>
                      </a:r>
                      <a:r>
                        <a:rPr lang="zh-CN" altLang="en-US" dirty="0" smtClean="0"/>
                        <a:t>字节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302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,856,704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168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,593,280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,048,704</a:t>
                      </a:r>
                      <a:endParaRPr lang="zh-CN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,101,812</a:t>
                      </a:r>
                      <a:endParaRPr lang="zh-CN" alt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121</a:t>
                      </a:r>
                      <a:r>
                        <a:rPr kumimoji="0" lang="en-US" altLang="zh-CN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,681,118</a:t>
                      </a:r>
                      <a:endParaRPr lang="zh-CN" altLang="en-US" sz="16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压缩率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1.61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2.89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3.61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3.31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4.00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/>
                        <a:t>平均长度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15.14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8.43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6.75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7.36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6.08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压缩耗时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76.40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76.40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42.60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17.45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29.20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600" dirty="0" smtClean="0"/>
                        <a:t>解压耗时</a:t>
                      </a:r>
                      <a:r>
                        <a:rPr lang="en-US" altLang="zh-CN" sz="1600" dirty="0" smtClean="0"/>
                        <a:t>(</a:t>
                      </a:r>
                      <a:r>
                        <a:rPr lang="zh-CN" altLang="en-US" sz="1600" dirty="0" smtClean="0"/>
                        <a:t>秒</a:t>
                      </a:r>
                      <a:r>
                        <a:rPr lang="en-US" altLang="zh-CN" sz="1600" dirty="0" smtClean="0"/>
                        <a:t>)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10.54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30.13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18.58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3.59</a:t>
                      </a:r>
                      <a:endParaRPr lang="zh-CN" alt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11.67</a:t>
                      </a:r>
                      <a:endParaRPr lang="zh-CN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解压速度</a:t>
                      </a:r>
                      <a:r>
                        <a:rPr lang="en-US" altLang="zh-CN" dirty="0" smtClean="0"/>
                        <a:t>(MB/</a:t>
                      </a:r>
                      <a:r>
                        <a:rPr lang="zh-CN" altLang="en-US" dirty="0" smtClean="0"/>
                        <a:t>秒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46.21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16.17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26.21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135.67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zh-CN" dirty="0" smtClean="0"/>
                        <a:t>41.74</a:t>
                      </a:r>
                      <a:endParaRPr lang="zh-CN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395536" y="3284984"/>
            <a:ext cx="8424936" cy="28803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en-US" altLang="zh-CN" sz="2800" b="1" dirty="0" smtClean="0"/>
              <a:t>SDFA, LDFA, </a:t>
            </a:r>
            <a:r>
              <a:rPr lang="en-US" altLang="zh-CN" sz="2800" b="1" dirty="0" smtClean="0"/>
              <a:t>NLT </a:t>
            </a:r>
            <a:r>
              <a:rPr lang="zh-CN" altLang="en-US" sz="2800" b="1" dirty="0" smtClean="0"/>
              <a:t>都支持查找</a:t>
            </a:r>
            <a:r>
              <a:rPr lang="en-US" altLang="zh-CN" sz="2800" b="1" dirty="0" smtClean="0"/>
              <a:t>/</a:t>
            </a:r>
            <a:r>
              <a:rPr lang="zh-CN" altLang="en-US" sz="2800" b="1" dirty="0" smtClean="0"/>
              <a:t>映射</a:t>
            </a:r>
            <a:endParaRPr lang="en-US" altLang="zh-CN" sz="2800" b="1" dirty="0" smtClean="0"/>
          </a:p>
          <a:p>
            <a:pPr marL="742950" lvl="1" indent="-285750">
              <a:buFont typeface="Wingdings" pitchFamily="2" charset="2"/>
              <a:buChar char="u"/>
            </a:pPr>
            <a:r>
              <a:rPr lang="zh-CN" altLang="en-US" sz="2800" b="1" dirty="0" smtClean="0"/>
              <a:t>相当于解压单条记录</a:t>
            </a:r>
            <a:r>
              <a:rPr lang="en-US" altLang="zh-CN" sz="2800" b="1" dirty="0" smtClean="0"/>
              <a:t>(</a:t>
            </a:r>
            <a:r>
              <a:rPr lang="zh-CN" altLang="en-US" sz="2800" b="1" dirty="0" smtClean="0"/>
              <a:t>一行</a:t>
            </a:r>
            <a:r>
              <a:rPr lang="en-US" altLang="zh-CN" sz="2800" b="1" dirty="0" smtClean="0"/>
              <a:t>)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en-US" altLang="zh-CN" sz="2800" b="1" dirty="0" smtClean="0"/>
              <a:t>gzip, bzip2 </a:t>
            </a:r>
            <a:r>
              <a:rPr lang="zh-CN" altLang="en-US" sz="2800" b="1" dirty="0" smtClean="0"/>
              <a:t>不支持查找</a:t>
            </a:r>
            <a:endParaRPr lang="zh-CN" altLang="en-US" sz="2800" b="1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实战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 smtClean="0"/>
              <a:t>词表存储</a:t>
            </a:r>
            <a:r>
              <a:rPr lang="en-US" altLang="zh-CN" dirty="0" smtClean="0">
                <a:latin typeface="+mn-lt"/>
              </a:rPr>
              <a:t>: </a:t>
            </a:r>
            <a:r>
              <a:rPr lang="zh-CN" altLang="en-US" dirty="0" smtClean="0"/>
              <a:t>数据模型</a:t>
            </a:r>
            <a:r>
              <a:rPr lang="en-US" altLang="zh-CN" dirty="0">
                <a:latin typeface="+mn-lt"/>
              </a:rPr>
              <a:t>2</a:t>
            </a:r>
            <a:endParaRPr lang="zh-CN" altLang="en-US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630541"/>
            <a:ext cx="8280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词表格式</a:t>
            </a:r>
            <a:r>
              <a:rPr lang="en-US" altLang="zh-CN" sz="2000" dirty="0" smtClean="0"/>
              <a:t>:</a:t>
            </a:r>
            <a:r>
              <a:rPr lang="zh-CN" altLang="en-US" sz="2000" dirty="0" smtClean="0"/>
              <a:t>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word </a:t>
            </a:r>
            <a:r>
              <a:rPr lang="en-US" altLang="zh-CN" sz="2000" b="1" dirty="0" smtClean="0">
                <a:solidFill>
                  <a:srgbClr val="00B0F0"/>
                </a:solidFill>
              </a:rPr>
              <a:t>\t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frequency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行数</a:t>
            </a:r>
            <a:r>
              <a:rPr lang="en-US" altLang="zh-CN" sz="2000" dirty="0" smtClean="0"/>
              <a:t>: 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20,000,000</a:t>
            </a:r>
            <a:r>
              <a:rPr lang="zh-CN" altLang="en-US" sz="2000" dirty="0" smtClean="0"/>
              <a:t>，总尺寸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487,057,435</a:t>
            </a:r>
            <a:r>
              <a:rPr lang="zh-CN" altLang="en-US" sz="2000" dirty="0" smtClean="0"/>
              <a:t>，平均长度</a:t>
            </a:r>
            <a:r>
              <a:rPr lang="en-US" altLang="zh-CN" sz="2000" b="1" dirty="0" smtClean="0">
                <a:solidFill>
                  <a:srgbClr val="C00000"/>
                </a:solidFill>
              </a:rPr>
              <a:t>24.35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/>
              <a:t>使用</a:t>
            </a:r>
            <a:r>
              <a:rPr lang="zh-CN" altLang="en-US" sz="2000" dirty="0" smtClean="0"/>
              <a:t>数据模型</a:t>
            </a:r>
            <a:r>
              <a:rPr lang="en-US" altLang="zh-CN" sz="2000" dirty="0" smtClean="0"/>
              <a:t>2</a:t>
            </a:r>
            <a:r>
              <a:rPr lang="zh-CN" altLang="en-US" sz="2000" dirty="0" smtClean="0"/>
              <a:t>，所需内存更小</a:t>
            </a:r>
            <a:endParaRPr lang="en-US" altLang="zh-CN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zh-CN" altLang="en-US" sz="2000" dirty="0" smtClean="0"/>
              <a:t>不需要另一个</a:t>
            </a:r>
            <a:r>
              <a:rPr lang="en-US" altLang="zh-CN" sz="2000" dirty="0" smtClean="0"/>
              <a:t>frequency</a:t>
            </a:r>
            <a:r>
              <a:rPr lang="zh-CN" altLang="en-US" sz="2000" dirty="0" smtClean="0"/>
              <a:t>数组，但</a:t>
            </a:r>
            <a:r>
              <a:rPr lang="en-US" altLang="zh-CN" sz="2000" dirty="0" smtClean="0"/>
              <a:t>frequency</a:t>
            </a:r>
            <a:r>
              <a:rPr lang="zh-CN" altLang="en-US" sz="2000" dirty="0" smtClean="0"/>
              <a:t>无法修改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272881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785</TotalTime>
  <Words>1321</Words>
  <Application>Microsoft Office PowerPoint</Application>
  <PresentationFormat>全屏显示(4:3)</PresentationFormat>
  <Paragraphs>355</Paragraphs>
  <Slides>13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华文楷体</vt:lpstr>
      <vt:lpstr>隶书</vt:lpstr>
      <vt:lpstr>宋体</vt:lpstr>
      <vt:lpstr>Arial</vt:lpstr>
      <vt:lpstr>Calibri</vt:lpstr>
      <vt:lpstr>Cambria</vt:lpstr>
      <vt:lpstr>Maiandra GD</vt:lpstr>
      <vt:lpstr>Wingdings</vt:lpstr>
      <vt:lpstr>Wingdings 2</vt:lpstr>
      <vt:lpstr>龙腾四海</vt:lpstr>
      <vt:lpstr>Nark 数据库</vt:lpstr>
      <vt:lpstr>Nark数据库是高度压缩的</vt:lpstr>
      <vt:lpstr>Nark数据库有丰富的查找功能</vt:lpstr>
      <vt:lpstr>Nark数据库简介</vt:lpstr>
      <vt:lpstr>解除耦合：数据模型1</vt:lpstr>
      <vt:lpstr>大道至简：数据模型2</vt:lpstr>
      <vt:lpstr>实战: url压缩</vt:lpstr>
      <vt:lpstr>实战: 词表存储: 数据模型1</vt:lpstr>
      <vt:lpstr>实战: 词表存储: 数据模型2</vt:lpstr>
      <vt:lpstr>实战: 维基百科标题集合</vt:lpstr>
      <vt:lpstr>实战: Json小文件压缩</vt:lpstr>
      <vt:lpstr>实战: Json小文件压缩(flatten)</vt:lpstr>
      <vt:lpstr>实战: 拼写纠错</vt:lpstr>
    </vt:vector>
  </TitlesOfParts>
  <Company>奇虎 360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Nark 数据库</dc:title>
  <dc:creator>雷鹏</dc:creator>
  <cp:lastModifiedBy>leipeng</cp:lastModifiedBy>
  <cp:revision>120</cp:revision>
  <dcterms:created xsi:type="dcterms:W3CDTF">2015-02-16T02:00:11Z</dcterms:created>
  <dcterms:modified xsi:type="dcterms:W3CDTF">2016-02-12T16:31:48Z</dcterms:modified>
</cp:coreProperties>
</file>