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46" autoAdjust="0"/>
  </p:normalViewPr>
  <p:slideViewPr>
    <p:cSldViewPr>
      <p:cViewPr varScale="1">
        <p:scale>
          <a:sx n="123" d="100"/>
          <a:sy n="123" d="100"/>
        </p:scale>
        <p:origin x="-128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3" cstate="print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4" cstate="print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多线程 </a:t>
            </a:r>
            <a:r>
              <a:rPr lang="en-US" altLang="zh-CN" dirty="0" smtClean="0"/>
              <a:t>pipeline </a:t>
            </a:r>
            <a:r>
              <a:rPr lang="zh-CN" altLang="en-US" dirty="0" smtClean="0"/>
              <a:t>设计模式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zh-CN" altLang="en-US" dirty="0" smtClean="0"/>
              <a:t>雷鹏</a:t>
            </a:r>
            <a:endParaRPr lang="en-US" altLang="zh-CN" dirty="0" smtClean="0"/>
          </a:p>
          <a:p>
            <a:pPr algn="r"/>
            <a:r>
              <a:rPr lang="en-US" altLang="zh-CN" dirty="0" smtClean="0"/>
              <a:t>2010-02-27</a:t>
            </a:r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平行的多线程</a:t>
            </a:r>
            <a:endParaRPr lang="zh-CN" altLang="en-US" dirty="0"/>
          </a:p>
        </p:txBody>
      </p:sp>
      <p:sp>
        <p:nvSpPr>
          <p:cNvPr id="4" name="圆角矩形 3"/>
          <p:cNvSpPr/>
          <p:nvPr/>
        </p:nvSpPr>
        <p:spPr>
          <a:xfrm>
            <a:off x="428596" y="2571744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thread1</a:t>
            </a:r>
            <a:endParaRPr lang="zh-CN" altLang="en-US" dirty="0"/>
          </a:p>
        </p:txBody>
      </p:sp>
      <p:sp>
        <p:nvSpPr>
          <p:cNvPr id="5" name="圆角矩形 4"/>
          <p:cNvSpPr/>
          <p:nvPr/>
        </p:nvSpPr>
        <p:spPr>
          <a:xfrm>
            <a:off x="1928794" y="2571744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thread2</a:t>
            </a:r>
            <a:endParaRPr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3428992" y="2571744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thread3</a:t>
            </a:r>
            <a:endParaRPr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5000628" y="2571744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…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1928794" y="1428736"/>
            <a:ext cx="2571768" cy="35719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DataSource</a:t>
            </a:r>
            <a:endParaRPr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571472" y="350043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step1</a:t>
            </a:r>
            <a:endParaRPr lang="zh-CN" altLang="en-US" dirty="0"/>
          </a:p>
        </p:txBody>
      </p:sp>
      <p:sp>
        <p:nvSpPr>
          <p:cNvPr id="10" name="圆角矩形 9"/>
          <p:cNvSpPr/>
          <p:nvPr/>
        </p:nvSpPr>
        <p:spPr>
          <a:xfrm>
            <a:off x="2071670" y="350043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step1</a:t>
            </a:r>
            <a:endParaRPr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3571868" y="350043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step1</a:t>
            </a:r>
            <a:endParaRPr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5143504" y="350043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step1</a:t>
            </a:r>
            <a:endParaRPr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571472" y="421481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step2</a:t>
            </a:r>
            <a:endParaRPr lang="zh-CN" altLang="en-US" dirty="0"/>
          </a:p>
        </p:txBody>
      </p:sp>
      <p:sp>
        <p:nvSpPr>
          <p:cNvPr id="14" name="圆角矩形 13"/>
          <p:cNvSpPr/>
          <p:nvPr/>
        </p:nvSpPr>
        <p:spPr>
          <a:xfrm>
            <a:off x="2071670" y="421481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step2</a:t>
            </a:r>
            <a:endParaRPr lang="zh-CN" altLang="en-US" dirty="0"/>
          </a:p>
        </p:txBody>
      </p:sp>
      <p:sp>
        <p:nvSpPr>
          <p:cNvPr id="15" name="圆角矩形 14"/>
          <p:cNvSpPr/>
          <p:nvPr/>
        </p:nvSpPr>
        <p:spPr>
          <a:xfrm>
            <a:off x="3571868" y="421481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step2</a:t>
            </a:r>
            <a:endParaRPr lang="zh-CN" altLang="en-US" dirty="0"/>
          </a:p>
        </p:txBody>
      </p:sp>
      <p:sp>
        <p:nvSpPr>
          <p:cNvPr id="16" name="圆角矩形 15"/>
          <p:cNvSpPr/>
          <p:nvPr/>
        </p:nvSpPr>
        <p:spPr>
          <a:xfrm>
            <a:off x="5143504" y="421481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step2</a:t>
            </a:r>
            <a:endParaRPr lang="zh-CN" altLang="en-US" dirty="0"/>
          </a:p>
        </p:txBody>
      </p:sp>
      <p:sp>
        <p:nvSpPr>
          <p:cNvPr id="17" name="圆角矩形 16"/>
          <p:cNvSpPr/>
          <p:nvPr/>
        </p:nvSpPr>
        <p:spPr>
          <a:xfrm>
            <a:off x="571472" y="4857760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step3</a:t>
            </a:r>
            <a:endParaRPr lang="zh-CN" altLang="en-US" dirty="0"/>
          </a:p>
        </p:txBody>
      </p:sp>
      <p:sp>
        <p:nvSpPr>
          <p:cNvPr id="18" name="圆角矩形 17"/>
          <p:cNvSpPr/>
          <p:nvPr/>
        </p:nvSpPr>
        <p:spPr>
          <a:xfrm>
            <a:off x="2071670" y="4857760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step3</a:t>
            </a:r>
            <a:endParaRPr lang="zh-CN" altLang="en-US" dirty="0"/>
          </a:p>
        </p:txBody>
      </p:sp>
      <p:sp>
        <p:nvSpPr>
          <p:cNvPr id="19" name="圆角矩形 18"/>
          <p:cNvSpPr/>
          <p:nvPr/>
        </p:nvSpPr>
        <p:spPr>
          <a:xfrm>
            <a:off x="3571868" y="4857760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step3</a:t>
            </a:r>
            <a:endParaRPr lang="zh-CN" altLang="en-US" dirty="0"/>
          </a:p>
        </p:txBody>
      </p:sp>
      <p:sp>
        <p:nvSpPr>
          <p:cNvPr id="20" name="圆角矩形 19"/>
          <p:cNvSpPr/>
          <p:nvPr/>
        </p:nvSpPr>
        <p:spPr>
          <a:xfrm>
            <a:off x="5143504" y="4857760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step3</a:t>
            </a:r>
            <a:endParaRPr lang="zh-CN" altLang="en-US" dirty="0"/>
          </a:p>
        </p:txBody>
      </p:sp>
      <p:cxnSp>
        <p:nvCxnSpPr>
          <p:cNvPr id="22" name="直接连接符 21"/>
          <p:cNvCxnSpPr/>
          <p:nvPr/>
        </p:nvCxnSpPr>
        <p:spPr>
          <a:xfrm>
            <a:off x="500034" y="2071678"/>
            <a:ext cx="69294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500034" y="3286124"/>
            <a:ext cx="69294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500034" y="4071942"/>
            <a:ext cx="69294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486587" y="4745981"/>
            <a:ext cx="69294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500034" y="5572140"/>
            <a:ext cx="69294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1928794" y="6000768"/>
            <a:ext cx="2571768" cy="35719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DataSink</a:t>
            </a:r>
            <a:endParaRPr lang="zh-CN" altLang="en-US" dirty="0"/>
          </a:p>
        </p:txBody>
      </p:sp>
      <p:cxnSp>
        <p:nvCxnSpPr>
          <p:cNvPr id="30" name="直接箭头连接符 29"/>
          <p:cNvCxnSpPr>
            <a:stCxn id="4" idx="2"/>
          </p:cNvCxnSpPr>
          <p:nvPr/>
        </p:nvCxnSpPr>
        <p:spPr>
          <a:xfrm rot="5400000">
            <a:off x="-358016" y="4500570"/>
            <a:ext cx="271543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 rot="5400000">
            <a:off x="1071538" y="4500570"/>
            <a:ext cx="271543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 rot="5400000">
            <a:off x="2643174" y="4500570"/>
            <a:ext cx="271543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/>
          <p:nvPr/>
        </p:nvCxnSpPr>
        <p:spPr>
          <a:xfrm rot="5400000">
            <a:off x="4214810" y="4500570"/>
            <a:ext cx="271543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>
            <a:endCxn id="4" idx="0"/>
          </p:cNvCxnSpPr>
          <p:nvPr/>
        </p:nvCxnSpPr>
        <p:spPr>
          <a:xfrm rot="10800000" flipV="1">
            <a:off x="1000100" y="1785926"/>
            <a:ext cx="128588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>
            <a:endCxn id="5" idx="0"/>
          </p:cNvCxnSpPr>
          <p:nvPr/>
        </p:nvCxnSpPr>
        <p:spPr>
          <a:xfrm rot="5400000">
            <a:off x="2250265" y="2035959"/>
            <a:ext cx="78581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>
            <a:endCxn id="6" idx="0"/>
          </p:cNvCxnSpPr>
          <p:nvPr/>
        </p:nvCxnSpPr>
        <p:spPr>
          <a:xfrm rot="16200000" flipH="1">
            <a:off x="3428992" y="2000240"/>
            <a:ext cx="78581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>
            <a:endCxn id="7" idx="0"/>
          </p:cNvCxnSpPr>
          <p:nvPr/>
        </p:nvCxnSpPr>
        <p:spPr>
          <a:xfrm>
            <a:off x="4286248" y="1785926"/>
            <a:ext cx="128588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286512" y="2000240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Sync</a:t>
            </a:r>
            <a:endParaRPr lang="zh-CN" altLang="en-US" dirty="0"/>
          </a:p>
        </p:txBody>
      </p:sp>
      <p:sp>
        <p:nvSpPr>
          <p:cNvPr id="49" name="矩形 48"/>
          <p:cNvSpPr/>
          <p:nvPr/>
        </p:nvSpPr>
        <p:spPr>
          <a:xfrm>
            <a:off x="6429388" y="2928934"/>
            <a:ext cx="928694" cy="2143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Maybe sync</a:t>
            </a:r>
            <a:endParaRPr lang="zh-CN" alt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6215074" y="550070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Sync</a:t>
            </a:r>
            <a:endParaRPr lang="zh-CN" altLang="en-US" dirty="0"/>
          </a:p>
        </p:txBody>
      </p:sp>
      <p:sp>
        <p:nvSpPr>
          <p:cNvPr id="51" name="矩形 50"/>
          <p:cNvSpPr/>
          <p:nvPr/>
        </p:nvSpPr>
        <p:spPr>
          <a:xfrm>
            <a:off x="7572396" y="1857364"/>
            <a:ext cx="1214446" cy="41434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Or horizontal split Data</a:t>
            </a:r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pipeline </a:t>
            </a:r>
            <a:r>
              <a:rPr lang="zh-CN" altLang="en-US" dirty="0" smtClean="0"/>
              <a:t>是隐式并行的</a:t>
            </a:r>
            <a:endParaRPr lang="zh-CN" altLang="en-US" dirty="0"/>
          </a:p>
        </p:txBody>
      </p:sp>
      <p:sp>
        <p:nvSpPr>
          <p:cNvPr id="11" name="内容占位符 10"/>
          <p:cNvSpPr>
            <a:spLocks noGrp="1"/>
          </p:cNvSpPr>
          <p:nvPr>
            <p:ph idx="1"/>
          </p:nvPr>
        </p:nvSpPr>
        <p:spPr>
          <a:xfrm>
            <a:off x="457200" y="3446481"/>
            <a:ext cx="8229600" cy="2697163"/>
          </a:xfrm>
        </p:spPr>
        <p:txBody>
          <a:bodyPr/>
          <a:lstStyle/>
          <a:p>
            <a:r>
              <a:rPr lang="zh-CN" altLang="en-US" dirty="0" smtClean="0"/>
              <a:t>一个任务分多个阶段执行</a:t>
            </a:r>
            <a:endParaRPr lang="en-US" altLang="zh-CN" dirty="0" smtClean="0"/>
          </a:p>
          <a:p>
            <a:r>
              <a:rPr lang="zh-CN" altLang="en-US" dirty="0" smtClean="0"/>
              <a:t>相同任务的多个阶段依次（不同时）执行</a:t>
            </a:r>
            <a:endParaRPr lang="en-US" altLang="zh-CN" dirty="0" smtClean="0"/>
          </a:p>
          <a:p>
            <a:r>
              <a:rPr lang="zh-CN" altLang="en-US" dirty="0" smtClean="0"/>
              <a:t>多个任务的多个阶段重叠（同时）运行</a:t>
            </a:r>
            <a:endParaRPr lang="en-US" altLang="zh-CN" dirty="0" smtClean="0"/>
          </a:p>
          <a:p>
            <a:r>
              <a:rPr lang="zh-CN" altLang="en-US" dirty="0"/>
              <a:t>通常</a:t>
            </a:r>
            <a:r>
              <a:rPr lang="zh-CN" altLang="en-US" dirty="0" smtClean="0"/>
              <a:t>阶段数目越多，并发越高</a:t>
            </a:r>
            <a:endParaRPr lang="en-US" altLang="zh-CN" dirty="0" smtClean="0"/>
          </a:p>
        </p:txBody>
      </p:sp>
      <p:sp>
        <p:nvSpPr>
          <p:cNvPr id="5" name="矩形 4"/>
          <p:cNvSpPr/>
          <p:nvPr/>
        </p:nvSpPr>
        <p:spPr>
          <a:xfrm>
            <a:off x="1285852" y="1571612"/>
            <a:ext cx="321471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stage1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2071670" y="1857364"/>
            <a:ext cx="321471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stage2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2857488" y="2143116"/>
            <a:ext cx="321471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stage3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4429124" y="2714620"/>
            <a:ext cx="321471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stageN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3643306" y="2428868"/>
            <a:ext cx="321471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stage…</a:t>
            </a:r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pipeline </a:t>
            </a:r>
            <a:r>
              <a:rPr lang="zh-CN" altLang="en-US" dirty="0" smtClean="0"/>
              <a:t>是广泛存在的</a:t>
            </a:r>
            <a:endParaRPr lang="zh-CN" altLang="en-US" dirty="0"/>
          </a:p>
        </p:txBody>
      </p:sp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72032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Unix pipe</a:t>
            </a:r>
          </a:p>
          <a:p>
            <a:pPr lvl="1"/>
            <a:r>
              <a:rPr lang="en-US" altLang="zh-CN" dirty="0" smtClean="0"/>
              <a:t>cat </a:t>
            </a:r>
            <a:r>
              <a:rPr lang="en-US" altLang="zh-CN" dirty="0" err="1" smtClean="0"/>
              <a:t>somefile</a:t>
            </a:r>
            <a:r>
              <a:rPr lang="en-US" altLang="zh-CN" dirty="0" smtClean="0"/>
              <a:t> | filter1 | filter2 | …</a:t>
            </a:r>
          </a:p>
          <a:p>
            <a:pPr lvl="1"/>
            <a:r>
              <a:rPr lang="en-US" altLang="zh-CN" dirty="0" smtClean="0"/>
              <a:t>process level</a:t>
            </a:r>
            <a:endParaRPr lang="en-US" altLang="zh-CN" b="1" dirty="0" smtClean="0"/>
          </a:p>
          <a:p>
            <a:r>
              <a:rPr lang="en-US" altLang="zh-CN" dirty="0" err="1" smtClean="0"/>
              <a:t>Cpu</a:t>
            </a:r>
            <a:r>
              <a:rPr lang="en-US" altLang="zh-CN" dirty="0" smtClean="0"/>
              <a:t> pipeline</a:t>
            </a:r>
          </a:p>
          <a:p>
            <a:pPr lvl="1"/>
            <a:r>
              <a:rPr lang="en-US" altLang="zh-CN" dirty="0" smtClean="0"/>
              <a:t>instruction and micro-instruction level</a:t>
            </a:r>
          </a:p>
          <a:p>
            <a:r>
              <a:rPr lang="en-US" altLang="zh-CN" dirty="0" err="1" smtClean="0"/>
              <a:t>MapReduce</a:t>
            </a:r>
            <a:r>
              <a:rPr lang="en-US" altLang="zh-CN" dirty="0" smtClean="0"/>
              <a:t> </a:t>
            </a:r>
            <a:r>
              <a:rPr lang="zh-CN" altLang="en-US" dirty="0" smtClean="0"/>
              <a:t>也是一种 </a:t>
            </a:r>
            <a:r>
              <a:rPr lang="en-US" altLang="zh-CN" dirty="0" smtClean="0"/>
              <a:t>pipeline</a:t>
            </a:r>
          </a:p>
          <a:p>
            <a:pPr lvl="1"/>
            <a:r>
              <a:rPr lang="zh-CN" altLang="en-US" dirty="0" smtClean="0"/>
              <a:t>分布式 </a:t>
            </a:r>
            <a:r>
              <a:rPr lang="en-US" altLang="zh-CN" dirty="0" smtClean="0"/>
              <a:t>pipeline</a:t>
            </a:r>
          </a:p>
          <a:p>
            <a:pPr lvl="1"/>
            <a:r>
              <a:rPr lang="en-US" altLang="zh-CN" dirty="0"/>
              <a:t>cluster</a:t>
            </a:r>
            <a:r>
              <a:rPr lang="en-US" altLang="zh-CN" dirty="0" smtClean="0"/>
              <a:t> level</a:t>
            </a:r>
            <a:endParaRPr lang="en-US" altLang="zh-CN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thread pipeline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86116" y="1285860"/>
            <a:ext cx="5857916" cy="5143536"/>
          </a:xfrm>
        </p:spPr>
        <p:txBody>
          <a:bodyPr/>
          <a:lstStyle/>
          <a:p>
            <a:r>
              <a:rPr lang="zh-CN" altLang="en-US" dirty="0" smtClean="0"/>
              <a:t>每个任务依次通过各处理阶段</a:t>
            </a:r>
            <a:endParaRPr lang="en-US" altLang="zh-CN" dirty="0" smtClean="0"/>
          </a:p>
          <a:p>
            <a:r>
              <a:rPr lang="zh-CN" altLang="en-US" dirty="0" smtClean="0"/>
              <a:t>线程之间用队列连接</a:t>
            </a:r>
            <a:endParaRPr lang="en-US" altLang="zh-CN" dirty="0" smtClean="0"/>
          </a:p>
          <a:p>
            <a:r>
              <a:rPr lang="zh-CN" altLang="en-US" dirty="0" smtClean="0"/>
              <a:t>每个阶段只做一件事</a:t>
            </a:r>
            <a:endParaRPr lang="en-US" altLang="zh-CN" dirty="0" smtClean="0"/>
          </a:p>
          <a:p>
            <a:r>
              <a:rPr lang="zh-CN" altLang="en-US" dirty="0"/>
              <a:t>一</a:t>
            </a:r>
            <a:r>
              <a:rPr lang="zh-CN" altLang="en-US" dirty="0" smtClean="0"/>
              <a:t>个阶段可以有多个线程</a:t>
            </a:r>
            <a:endParaRPr lang="en-US" altLang="zh-CN" dirty="0" smtClean="0"/>
          </a:p>
          <a:p>
            <a:r>
              <a:rPr lang="zh-CN" altLang="en-US" dirty="0" smtClean="0"/>
              <a:t>一些阶段需要保持任务的顺序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多个线程的阶段会打乱顺序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后续线程可能需要重排</a:t>
            </a:r>
            <a:endParaRPr lang="en-US" altLang="zh-CN" dirty="0" smtClean="0"/>
          </a:p>
          <a:p>
            <a:pPr lvl="2"/>
            <a:r>
              <a:rPr lang="zh-CN" altLang="en-US" dirty="0"/>
              <a:t>不</a:t>
            </a:r>
            <a:r>
              <a:rPr lang="zh-CN" altLang="en-US" dirty="0" smtClean="0"/>
              <a:t>需要则不重排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类似 </a:t>
            </a:r>
            <a:r>
              <a:rPr lang="en-US" altLang="zh-CN" dirty="0" err="1" smtClean="0"/>
              <a:t>tcp</a:t>
            </a:r>
            <a:r>
              <a:rPr lang="en-US" altLang="zh-CN" dirty="0" smtClean="0"/>
              <a:t> </a:t>
            </a:r>
            <a:r>
              <a:rPr lang="zh-CN" altLang="en-US" dirty="0" smtClean="0"/>
              <a:t>重排数据包顺序</a:t>
            </a:r>
            <a:endParaRPr lang="zh-CN" altLang="en-US" dirty="0"/>
          </a:p>
        </p:txBody>
      </p:sp>
      <p:sp>
        <p:nvSpPr>
          <p:cNvPr id="4" name="圆角矩形 3"/>
          <p:cNvSpPr/>
          <p:nvPr/>
        </p:nvSpPr>
        <p:spPr>
          <a:xfrm>
            <a:off x="857224" y="3143248"/>
            <a:ext cx="1928826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stage2, 3 threads</a:t>
            </a:r>
            <a:endParaRPr lang="zh-CN" altLang="en-US" dirty="0"/>
          </a:p>
        </p:txBody>
      </p:sp>
      <p:sp>
        <p:nvSpPr>
          <p:cNvPr id="5" name="圆角矩形 4"/>
          <p:cNvSpPr/>
          <p:nvPr/>
        </p:nvSpPr>
        <p:spPr>
          <a:xfrm>
            <a:off x="843777" y="2285992"/>
            <a:ext cx="1928826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stage1, 1 thread</a:t>
            </a:r>
            <a:endParaRPr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843777" y="4000504"/>
            <a:ext cx="1928826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stage3, 2 threads</a:t>
            </a:r>
            <a:endParaRPr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843777" y="4857760"/>
            <a:ext cx="1928826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stage4, 1 thread</a:t>
            </a:r>
            <a:endParaRPr lang="zh-CN" altLang="en-US" dirty="0"/>
          </a:p>
        </p:txBody>
      </p:sp>
      <p:sp>
        <p:nvSpPr>
          <p:cNvPr id="8" name="下箭头 7"/>
          <p:cNvSpPr/>
          <p:nvPr/>
        </p:nvSpPr>
        <p:spPr>
          <a:xfrm>
            <a:off x="1528970" y="2643182"/>
            <a:ext cx="526044" cy="50006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43461" y="2643182"/>
            <a:ext cx="105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Queue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0" name="下箭头 9"/>
          <p:cNvSpPr/>
          <p:nvPr/>
        </p:nvSpPr>
        <p:spPr>
          <a:xfrm>
            <a:off x="1523097" y="3500438"/>
            <a:ext cx="526044" cy="50006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37588" y="3500438"/>
            <a:ext cx="105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Queue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2" name="下箭头 11"/>
          <p:cNvSpPr/>
          <p:nvPr/>
        </p:nvSpPr>
        <p:spPr>
          <a:xfrm>
            <a:off x="1528970" y="4357694"/>
            <a:ext cx="526044" cy="50006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343461" y="4357694"/>
            <a:ext cx="105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Queue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85786" y="5715016"/>
            <a:ext cx="2000264" cy="42862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DataSink</a:t>
            </a:r>
            <a:endParaRPr lang="zh-CN" altLang="en-US" dirty="0"/>
          </a:p>
        </p:txBody>
      </p:sp>
      <p:sp>
        <p:nvSpPr>
          <p:cNvPr id="15" name="下箭头 14"/>
          <p:cNvSpPr/>
          <p:nvPr/>
        </p:nvSpPr>
        <p:spPr>
          <a:xfrm>
            <a:off x="1571604" y="5214950"/>
            <a:ext cx="428628" cy="50006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785786" y="1357298"/>
            <a:ext cx="2071702" cy="42862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DataSource</a:t>
            </a:r>
            <a:endParaRPr lang="zh-CN" altLang="en-US" dirty="0"/>
          </a:p>
        </p:txBody>
      </p:sp>
      <p:sp>
        <p:nvSpPr>
          <p:cNvPr id="18" name="下箭头 17"/>
          <p:cNvSpPr/>
          <p:nvPr/>
        </p:nvSpPr>
        <p:spPr>
          <a:xfrm>
            <a:off x="1571604" y="1785926"/>
            <a:ext cx="428628" cy="50006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pipeline</a:t>
            </a:r>
            <a:r>
              <a:rPr lang="zh-CN" altLang="en-US" dirty="0" smtClean="0"/>
              <a:t>是对吞吐量优化的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对单个任务的响应时间可能延长</a:t>
            </a:r>
            <a:endParaRPr lang="en-US" altLang="zh-CN" dirty="0" smtClean="0"/>
          </a:p>
          <a:p>
            <a:r>
              <a:rPr lang="zh-CN" altLang="en-US" dirty="0" smtClean="0"/>
              <a:t>响应时间敏感的程序不宜用 </a:t>
            </a:r>
            <a:r>
              <a:rPr lang="en-US" altLang="zh-CN" dirty="0" smtClean="0"/>
              <a:t>pipeline</a:t>
            </a:r>
          </a:p>
          <a:p>
            <a:r>
              <a:rPr lang="zh-CN" altLang="en-US" dirty="0" smtClean="0"/>
              <a:t>所有的 </a:t>
            </a:r>
            <a:r>
              <a:rPr lang="en-US" altLang="zh-CN" dirty="0" smtClean="0"/>
              <a:t>pipeline </a:t>
            </a:r>
            <a:r>
              <a:rPr lang="zh-CN" altLang="en-US" dirty="0" smtClean="0"/>
              <a:t>均如此，无例外</a:t>
            </a:r>
            <a:endParaRPr lang="en-US" altLang="zh-CN" dirty="0" smtClean="0"/>
          </a:p>
          <a:p>
            <a:r>
              <a:rPr lang="zh-CN" altLang="en-US" dirty="0" smtClean="0"/>
              <a:t>单个长时任务可能会阻塞整个流水线</a:t>
            </a:r>
            <a:endParaRPr lang="en-US" altLang="zh-CN" dirty="0" smtClean="0"/>
          </a:p>
          <a:p>
            <a:pPr lvl="1"/>
            <a:r>
              <a:rPr lang="zh-CN" altLang="en-US" dirty="0"/>
              <a:t>也</a:t>
            </a:r>
            <a:r>
              <a:rPr lang="zh-CN" altLang="en-US" dirty="0" smtClean="0"/>
              <a:t>可能不阻塞（多线程、任务间顺序无关时）</a:t>
            </a:r>
            <a:endParaRPr lang="en-US" altLang="zh-CN" dirty="0" smtClean="0"/>
          </a:p>
          <a:p>
            <a:r>
              <a:rPr lang="zh-CN" altLang="en-US" dirty="0" smtClean="0"/>
              <a:t>流速一定，管道越宽，流量越大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管道宽度可以认为就是阶段数</a:t>
            </a:r>
            <a:endParaRPr lang="en-US" altLang="zh-CN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应用：文本聚类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071538" y="1768263"/>
          <a:ext cx="7286677" cy="3875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1071570"/>
                <a:gridCol w="1214446"/>
                <a:gridCol w="2857521"/>
              </a:tblGrid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stage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threads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hot spot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read</a:t>
                      </a:r>
                      <a:r>
                        <a:rPr lang="en-US" altLang="zh-CN" baseline="0" dirty="0" smtClean="0"/>
                        <a:t> db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single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network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generator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read file (text)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single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IO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file maybe missing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read raw html?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single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IO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execute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when missing text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word segment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multi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CPU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baseline="0" dirty="0" smtClean="0"/>
                        <a:t>disturb doc order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store index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single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IO&amp;CPU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doc must in order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search related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single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IO&amp;CPU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doc must in order</a:t>
                      </a:r>
                      <a:endParaRPr lang="zh-CN" alt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091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compute similarity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multi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CPU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aseline="0" dirty="0" smtClean="0"/>
                        <a:t>disturb doc order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clustering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single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net</a:t>
                      </a:r>
                      <a:r>
                        <a:rPr lang="en-US" altLang="zh-CN" baseline="0" dirty="0" smtClean="0"/>
                        <a:t>work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don’t need doc order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下箭头 4"/>
          <p:cNvSpPr/>
          <p:nvPr/>
        </p:nvSpPr>
        <p:spPr>
          <a:xfrm>
            <a:off x="500034" y="1714488"/>
            <a:ext cx="500066" cy="43577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Sample Code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2844" y="1357298"/>
            <a:ext cx="9072626" cy="52149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CN" sz="1600" dirty="0" err="1" smtClean="0"/>
              <a:t>struct</a:t>
            </a:r>
            <a:r>
              <a:rPr lang="en-US" altLang="zh-CN" sz="1600" dirty="0" smtClean="0"/>
              <a:t> Main {</a:t>
            </a:r>
          </a:p>
          <a:p>
            <a:pPr>
              <a:buNone/>
            </a:pPr>
            <a:r>
              <a:rPr lang="en-US" altLang="zh-CN" sz="1600" dirty="0" smtClean="0"/>
              <a:t>	void step0(</a:t>
            </a:r>
            <a:r>
              <a:rPr lang="en-US" altLang="zh-CN" sz="1600" dirty="0" err="1" smtClean="0"/>
              <a:t>PipelineStep</a:t>
            </a:r>
            <a:r>
              <a:rPr lang="en-US" altLang="zh-CN" sz="1600" dirty="0" smtClean="0"/>
              <a:t>* step, 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threadno</a:t>
            </a:r>
            <a:r>
              <a:rPr lang="en-US" altLang="zh-CN" sz="1600" dirty="0" smtClean="0"/>
              <a:t>, </a:t>
            </a:r>
            <a:r>
              <a:rPr lang="en-US" altLang="zh-CN" sz="1600" dirty="0" err="1" smtClean="0"/>
              <a:t>PipelineQueueItem</a:t>
            </a:r>
            <a:r>
              <a:rPr lang="en-US" altLang="zh-CN" sz="1600" dirty="0" smtClean="0"/>
              <a:t>* task) { /*gen data*/ }</a:t>
            </a:r>
          </a:p>
          <a:p>
            <a:pPr>
              <a:buNone/>
            </a:pPr>
            <a:r>
              <a:rPr lang="en-US" altLang="zh-CN" sz="1600" dirty="0" smtClean="0"/>
              <a:t>	void step1(</a:t>
            </a:r>
            <a:r>
              <a:rPr lang="en-US" altLang="zh-CN" sz="1600" dirty="0" err="1" smtClean="0"/>
              <a:t>PipelineStep</a:t>
            </a:r>
            <a:r>
              <a:rPr lang="en-US" altLang="zh-CN" sz="1600" dirty="0" smtClean="0"/>
              <a:t>* step, 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threadno</a:t>
            </a:r>
            <a:r>
              <a:rPr lang="en-US" altLang="zh-CN" sz="1600" dirty="0" smtClean="0"/>
              <a:t>, </a:t>
            </a:r>
            <a:r>
              <a:rPr lang="en-US" altLang="zh-CN" sz="1600" dirty="0" err="1" smtClean="0"/>
              <a:t>PipelineQueueItem</a:t>
            </a:r>
            <a:r>
              <a:rPr lang="en-US" altLang="zh-CN" sz="1600" dirty="0" smtClean="0"/>
              <a:t>* task,  string arg1) { }</a:t>
            </a:r>
          </a:p>
          <a:p>
            <a:pPr>
              <a:buNone/>
            </a:pPr>
            <a:r>
              <a:rPr lang="en-US" altLang="zh-CN" sz="1600" dirty="0" smtClean="0"/>
              <a:t>	void step1_setup(</a:t>
            </a:r>
            <a:r>
              <a:rPr lang="en-US" altLang="zh-CN" sz="1600" dirty="0" err="1" smtClean="0"/>
              <a:t>PipelineStep</a:t>
            </a:r>
            <a:r>
              <a:rPr lang="en-US" altLang="zh-CN" sz="1600" dirty="0" smtClean="0"/>
              <a:t>* step, 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threadno</a:t>
            </a:r>
            <a:r>
              <a:rPr lang="en-US" altLang="zh-CN" sz="1600" dirty="0" smtClean="0"/>
              <a:t>){ /*do …*/ }</a:t>
            </a:r>
          </a:p>
          <a:p>
            <a:pPr>
              <a:buNone/>
            </a:pPr>
            <a:r>
              <a:rPr lang="en-US" altLang="zh-CN" sz="1600" dirty="0" smtClean="0"/>
              <a:t>	void step1_clean(</a:t>
            </a:r>
            <a:r>
              <a:rPr lang="en-US" altLang="zh-CN" sz="1600" dirty="0" err="1" smtClean="0"/>
              <a:t>PipelineStep</a:t>
            </a:r>
            <a:r>
              <a:rPr lang="en-US" altLang="zh-CN" sz="1600" dirty="0" smtClean="0"/>
              <a:t>* step, 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threadno</a:t>
            </a:r>
            <a:r>
              <a:rPr lang="en-US" altLang="zh-CN" sz="1600" dirty="0" smtClean="0"/>
              <a:t>) { /*do …*/ }</a:t>
            </a:r>
          </a:p>
          <a:p>
            <a:pPr>
              <a:buNone/>
            </a:pPr>
            <a:r>
              <a:rPr lang="en-US" altLang="zh-CN" sz="1600" dirty="0" smtClean="0"/>
              <a:t>	void step2(</a:t>
            </a:r>
            <a:r>
              <a:rPr lang="en-US" altLang="zh-CN" sz="1600" dirty="0" err="1" smtClean="0"/>
              <a:t>PipelineStep</a:t>
            </a:r>
            <a:r>
              <a:rPr lang="en-US" altLang="zh-CN" sz="1600" dirty="0" smtClean="0"/>
              <a:t>* step, 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threadno</a:t>
            </a:r>
            <a:r>
              <a:rPr lang="en-US" altLang="zh-CN" sz="1600" dirty="0" smtClean="0"/>
              <a:t>, </a:t>
            </a:r>
            <a:r>
              <a:rPr lang="en-US" altLang="zh-CN" sz="1600" dirty="0" err="1" smtClean="0"/>
              <a:t>PipelineQueueItem</a:t>
            </a:r>
            <a:r>
              <a:rPr lang="en-US" altLang="zh-CN" sz="1600" dirty="0" smtClean="0"/>
              <a:t>* task, double arg1) { }</a:t>
            </a:r>
          </a:p>
          <a:p>
            <a:pPr>
              <a:buNone/>
            </a:pPr>
            <a:r>
              <a:rPr lang="en-US" altLang="zh-CN" sz="1600" dirty="0" smtClean="0"/>
              <a:t>	void step3(</a:t>
            </a:r>
            <a:r>
              <a:rPr lang="en-US" altLang="zh-CN" sz="1600" dirty="0" err="1" smtClean="0"/>
              <a:t>PipelineStep</a:t>
            </a:r>
            <a:r>
              <a:rPr lang="en-US" altLang="zh-CN" sz="1600" dirty="0" smtClean="0"/>
              <a:t>* step, 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threadno</a:t>
            </a:r>
            <a:r>
              <a:rPr lang="en-US" altLang="zh-CN" sz="1600" dirty="0" smtClean="0"/>
              <a:t>, </a:t>
            </a:r>
            <a:r>
              <a:rPr lang="en-US" altLang="zh-CN" sz="1600" dirty="0" err="1" smtClean="0"/>
              <a:t>PipelineQueueItem</a:t>
            </a:r>
            <a:r>
              <a:rPr lang="en-US" altLang="zh-CN" sz="1600" dirty="0" smtClean="0"/>
              <a:t>* task, double arg1, string arg2) { }</a:t>
            </a:r>
          </a:p>
          <a:p>
            <a:pPr>
              <a:buNone/>
            </a:pPr>
            <a:r>
              <a:rPr lang="en-US" altLang="zh-CN" sz="1600" dirty="0" smtClean="0"/>
              <a:t>	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main() {</a:t>
            </a:r>
          </a:p>
          <a:p>
            <a:pPr>
              <a:buNone/>
            </a:pPr>
            <a:r>
              <a:rPr lang="en-US" altLang="zh-CN" sz="1600" dirty="0" smtClean="0"/>
              <a:t>		</a:t>
            </a:r>
            <a:r>
              <a:rPr lang="en-US" altLang="zh-CN" sz="1600" dirty="0" err="1" smtClean="0"/>
              <a:t>PipelineProcessor</a:t>
            </a:r>
            <a:r>
              <a:rPr lang="en-US" altLang="zh-CN" sz="1600" dirty="0" smtClean="0"/>
              <a:t> pipeline(50, 500);</a:t>
            </a:r>
          </a:p>
          <a:p>
            <a:pPr>
              <a:buNone/>
            </a:pPr>
            <a:r>
              <a:rPr lang="en-US" altLang="zh-CN" sz="1600" dirty="0" smtClean="0"/>
              <a:t>		</a:t>
            </a:r>
            <a:r>
              <a:rPr lang="en-US" altLang="zh-CN" sz="1600" dirty="0" smtClean="0"/>
              <a:t>PPL_ADD_STEP_0(pipeline</a:t>
            </a:r>
            <a:r>
              <a:rPr lang="en-US" altLang="zh-CN" sz="1600" dirty="0" smtClean="0"/>
              <a:t>, this, Main, step0, </a:t>
            </a:r>
            <a:r>
              <a:rPr lang="en-US" altLang="zh-CN" sz="1600" dirty="0" smtClean="0">
                <a:solidFill>
                  <a:srgbClr val="FF0000"/>
                </a:solidFill>
              </a:rPr>
              <a:t>10</a:t>
            </a:r>
            <a:r>
              <a:rPr lang="en-US" altLang="zh-CN" sz="1600" dirty="0" smtClean="0"/>
              <a:t>);</a:t>
            </a:r>
          </a:p>
          <a:p>
            <a:pPr>
              <a:buNone/>
            </a:pPr>
            <a:r>
              <a:rPr lang="en-US" altLang="zh-CN" sz="1600" dirty="0" smtClean="0"/>
              <a:t>		PPL_ADD_STEP_EX_1(pipeline, this, Main, step1, </a:t>
            </a:r>
            <a:r>
              <a:rPr lang="en-US" altLang="zh-CN" sz="1600" dirty="0" smtClean="0">
                <a:solidFill>
                  <a:srgbClr val="FF0000"/>
                </a:solidFill>
              </a:rPr>
              <a:t>10</a:t>
            </a:r>
            <a:r>
              <a:rPr lang="en-US" altLang="zh-CN" sz="1600" dirty="0" smtClean="0"/>
              <a:t>, </a:t>
            </a:r>
            <a:r>
              <a:rPr lang="en-US" altLang="zh-CN" sz="1600" dirty="0" smtClean="0">
                <a:solidFill>
                  <a:srgbClr val="7030A0"/>
                </a:solidFill>
              </a:rPr>
              <a:t>string(“</a:t>
            </a:r>
            <a:r>
              <a:rPr lang="en-US" altLang="zh-CN" sz="1600" dirty="0" err="1" smtClean="0">
                <a:solidFill>
                  <a:srgbClr val="7030A0"/>
                </a:solidFill>
              </a:rPr>
              <a:t>TheArg</a:t>
            </a:r>
            <a:r>
              <a:rPr lang="en-US" altLang="zh-CN" sz="1600" dirty="0" smtClean="0">
                <a:solidFill>
                  <a:srgbClr val="7030A0"/>
                </a:solidFill>
              </a:rPr>
              <a:t>”)</a:t>
            </a:r>
            <a:r>
              <a:rPr lang="en-US" altLang="zh-CN" sz="1600" dirty="0" smtClean="0"/>
              <a:t>);</a:t>
            </a:r>
          </a:p>
          <a:p>
            <a:pPr>
              <a:buNone/>
            </a:pPr>
            <a:r>
              <a:rPr lang="en-US" altLang="zh-CN" sz="1600" dirty="0" smtClean="0"/>
              <a:t>		PPL_ADD_STEP_1(pipeline, this, Main, step2, </a:t>
            </a:r>
            <a:r>
              <a:rPr lang="en-US" altLang="zh-CN" sz="1600" dirty="0" smtClean="0">
                <a:solidFill>
                  <a:srgbClr val="FF0000"/>
                </a:solidFill>
              </a:rPr>
              <a:t>2</a:t>
            </a:r>
            <a:r>
              <a:rPr lang="en-US" altLang="zh-CN" sz="1600" dirty="0" smtClean="0"/>
              <a:t>, </a:t>
            </a:r>
            <a:r>
              <a:rPr lang="en-US" altLang="zh-CN" sz="1600" dirty="0" smtClean="0">
                <a:solidFill>
                  <a:srgbClr val="7030A0"/>
                </a:solidFill>
              </a:rPr>
              <a:t>1.0</a:t>
            </a:r>
            <a:r>
              <a:rPr lang="en-US" altLang="zh-CN" sz="1600" dirty="0" smtClean="0"/>
              <a:t>);</a:t>
            </a:r>
          </a:p>
          <a:p>
            <a:pPr>
              <a:buNone/>
            </a:pPr>
            <a:r>
              <a:rPr lang="en-US" altLang="zh-CN" sz="1600" dirty="0" smtClean="0"/>
              <a:t>		PPL_ADD_STEP_2(pipeline, this, Main, step3, </a:t>
            </a:r>
            <a:r>
              <a:rPr lang="en-US" altLang="zh-CN" sz="1600" dirty="0" smtClean="0">
                <a:solidFill>
                  <a:srgbClr val="FF0000"/>
                </a:solidFill>
              </a:rPr>
              <a:t>4</a:t>
            </a:r>
            <a:r>
              <a:rPr lang="en-US" altLang="zh-CN" sz="1600" dirty="0" smtClean="0"/>
              <a:t>, </a:t>
            </a:r>
            <a:r>
              <a:rPr lang="en-US" altLang="zh-CN" sz="1600" dirty="0" smtClean="0">
                <a:solidFill>
                  <a:srgbClr val="7030A0"/>
                </a:solidFill>
              </a:rPr>
              <a:t>2.0, string("</a:t>
            </a:r>
            <a:r>
              <a:rPr lang="en-US" altLang="zh-CN" sz="1600" dirty="0" err="1" smtClean="0">
                <a:solidFill>
                  <a:srgbClr val="7030A0"/>
                </a:solidFill>
              </a:rPr>
              <a:t>abcd</a:t>
            </a:r>
            <a:r>
              <a:rPr lang="en-US" altLang="zh-CN" sz="1600" dirty="0" smtClean="0">
                <a:solidFill>
                  <a:srgbClr val="7030A0"/>
                </a:solidFill>
              </a:rPr>
              <a:t>")</a:t>
            </a:r>
            <a:r>
              <a:rPr lang="en-US" altLang="zh-CN" sz="1600" dirty="0" smtClean="0"/>
              <a:t>);</a:t>
            </a:r>
          </a:p>
          <a:p>
            <a:pPr>
              <a:buNone/>
            </a:pPr>
            <a:r>
              <a:rPr lang="en-US" altLang="zh-CN" sz="1600" dirty="0" smtClean="0"/>
              <a:t>		</a:t>
            </a:r>
            <a:r>
              <a:rPr lang="en-US" altLang="zh-CN" sz="1600" dirty="0" err="1" smtClean="0"/>
              <a:t>pipeline.start</a:t>
            </a:r>
            <a:r>
              <a:rPr lang="en-US" altLang="zh-CN" sz="1600" dirty="0" smtClean="0"/>
              <a:t>();</a:t>
            </a:r>
          </a:p>
          <a:p>
            <a:pPr>
              <a:buNone/>
            </a:pPr>
            <a:r>
              <a:rPr lang="en-US" altLang="zh-CN" sz="1600" dirty="0" smtClean="0"/>
              <a:t>		</a:t>
            </a:r>
            <a:r>
              <a:rPr lang="en-US" altLang="zh-CN" sz="1600" dirty="0" err="1" smtClean="0"/>
              <a:t>pipeline.join</a:t>
            </a:r>
            <a:r>
              <a:rPr lang="en-US" altLang="zh-CN" sz="1600" dirty="0" smtClean="0"/>
              <a:t>();</a:t>
            </a:r>
          </a:p>
          <a:p>
            <a:pPr>
              <a:buNone/>
            </a:pPr>
            <a:r>
              <a:rPr lang="en-US" altLang="zh-CN" sz="1600" dirty="0" smtClean="0"/>
              <a:t>	}</a:t>
            </a:r>
          </a:p>
          <a:p>
            <a:pPr>
              <a:buNone/>
            </a:pPr>
            <a:r>
              <a:rPr lang="en-US" altLang="zh-CN" sz="1600" dirty="0" smtClean="0"/>
              <a:t>}; // Main</a:t>
            </a:r>
          </a:p>
          <a:p>
            <a:pPr>
              <a:buNone/>
            </a:pPr>
            <a:endParaRPr lang="en-US" altLang="zh-CN" sz="1600" dirty="0" smtClean="0"/>
          </a:p>
        </p:txBody>
      </p:sp>
      <p:sp>
        <p:nvSpPr>
          <p:cNvPr id="6" name="矩形 5"/>
          <p:cNvSpPr/>
          <p:nvPr/>
        </p:nvSpPr>
        <p:spPr>
          <a:xfrm>
            <a:off x="3786182" y="5286388"/>
            <a:ext cx="4572032" cy="1357322"/>
          </a:xfrm>
          <a:prstGeom prst="rect">
            <a:avLst/>
          </a:prstGeom>
          <a:gradFill>
            <a:gsLst>
              <a:gs pos="0">
                <a:schemeClr val="accent2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2">
                  <a:tint val="80000"/>
                  <a:shade val="100000"/>
                  <a:hueMod val="100000"/>
                  <a:satMod val="375000"/>
                </a:schemeClr>
              </a:gs>
              <a:gs pos="100000">
                <a:schemeClr val="accent2">
                  <a:tint val="50000"/>
                  <a:shade val="100000"/>
                  <a:hueMod val="100000"/>
                  <a:satMod val="500000"/>
                </a:schemeClr>
              </a:gs>
            </a:gsLst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solidFill>
                  <a:srgbClr val="FF0000"/>
                </a:solidFill>
                <a:sym typeface="Wingdings" pitchFamily="2" charset="2"/>
              </a:rPr>
              <a:t>thread count of stage</a:t>
            </a:r>
          </a:p>
          <a:p>
            <a:pPr algn="ctr"/>
            <a:r>
              <a:rPr lang="en-US" altLang="zh-CN" sz="2800" dirty="0" err="1" smtClean="0">
                <a:solidFill>
                  <a:srgbClr val="7030A0"/>
                </a:solidFill>
                <a:sym typeface="Wingdings" pitchFamily="2" charset="2"/>
              </a:rPr>
              <a:t>args</a:t>
            </a:r>
            <a:endParaRPr lang="en-US" altLang="zh-CN" dirty="0" smtClean="0">
              <a:sym typeface="Wingdings" pitchFamily="2" charset="2"/>
            </a:endParaRPr>
          </a:p>
          <a:p>
            <a:pPr algn="ctr"/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优势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编程简单</a:t>
            </a:r>
            <a:endParaRPr lang="en-US" altLang="zh-CN" dirty="0" smtClean="0"/>
          </a:p>
          <a:p>
            <a:r>
              <a:rPr lang="zh-CN" altLang="en-US" dirty="0" smtClean="0"/>
              <a:t>仅相邻的阶段访问队列需同步</a:t>
            </a:r>
            <a:endParaRPr lang="en-US" altLang="zh-CN" dirty="0" smtClean="0"/>
          </a:p>
          <a:p>
            <a:r>
              <a:rPr lang="zh-CN" altLang="en-US" dirty="0" smtClean="0"/>
              <a:t>任务对象使用指针</a:t>
            </a:r>
            <a:r>
              <a:rPr lang="zh-CN" altLang="en-US" dirty="0" smtClean="0"/>
              <a:t>传递，无内存拷贝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unix </a:t>
            </a:r>
            <a:r>
              <a:rPr lang="en-US" altLang="zh-CN" dirty="0" smtClean="0"/>
              <a:t>pipe</a:t>
            </a:r>
            <a:r>
              <a:rPr lang="zh-CN" altLang="en-US" dirty="0" smtClean="0"/>
              <a:t>：</a:t>
            </a:r>
            <a:r>
              <a:rPr lang="zh-CN" altLang="en-US" sz="2400" dirty="0" smtClean="0"/>
              <a:t>对象</a:t>
            </a:r>
            <a:r>
              <a:rPr lang="en-US" altLang="zh-CN" sz="2400" dirty="0" smtClean="0"/>
              <a:t>-&gt;</a:t>
            </a:r>
            <a:r>
              <a:rPr lang="zh-CN" altLang="en-US" sz="2400" dirty="0" smtClean="0"/>
              <a:t>序列化</a:t>
            </a:r>
            <a:r>
              <a:rPr lang="en-US" altLang="zh-CN" sz="2400" dirty="0" smtClean="0"/>
              <a:t>-&gt;</a:t>
            </a:r>
            <a:r>
              <a:rPr lang="zh-CN" altLang="en-US" sz="2400" dirty="0" smtClean="0"/>
              <a:t>拷贝</a:t>
            </a:r>
            <a:r>
              <a:rPr lang="en-US" altLang="zh-CN" sz="2400" dirty="0" smtClean="0"/>
              <a:t>-&gt;</a:t>
            </a:r>
            <a:r>
              <a:rPr lang="zh-CN" altLang="en-US" sz="2400" dirty="0" smtClean="0"/>
              <a:t>反序列化</a:t>
            </a:r>
            <a:r>
              <a:rPr lang="en-US" altLang="zh-CN" sz="2400" dirty="0" smtClean="0"/>
              <a:t>-&gt;</a:t>
            </a:r>
            <a:r>
              <a:rPr lang="zh-CN" altLang="en-US" sz="2400" dirty="0" smtClean="0"/>
              <a:t>对象</a:t>
            </a:r>
            <a:endParaRPr lang="en-US" altLang="zh-CN" sz="2400" dirty="0" smtClean="0"/>
          </a:p>
          <a:p>
            <a:r>
              <a:rPr lang="zh-CN" altLang="en-US" dirty="0" smtClean="0"/>
              <a:t>同一线程仅执行本阶段代码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易于分解任务，无需做数据分解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架构上利于</a:t>
            </a:r>
            <a:r>
              <a:rPr lang="en-US" altLang="zh-CN" dirty="0" smtClean="0"/>
              <a:t>CPU</a:t>
            </a:r>
            <a:r>
              <a:rPr lang="zh-CN" altLang="en-US" dirty="0" smtClean="0"/>
              <a:t>缓存</a:t>
            </a:r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龙腾四海">
  <a:themeElements>
    <a:clrScheme name="龙腾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龙腾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龙腾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150</TotalTime>
  <Words>404</Words>
  <Application>Microsoft Office PowerPoint</Application>
  <PresentationFormat>全屏显示(4:3)</PresentationFormat>
  <Paragraphs>136</Paragraphs>
  <Slides>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龙腾四海</vt:lpstr>
      <vt:lpstr>多线程 pipeline 设计模式</vt:lpstr>
      <vt:lpstr>平行的多线程</vt:lpstr>
      <vt:lpstr>pipeline 是隐式并行的</vt:lpstr>
      <vt:lpstr>pipeline 是广泛存在的</vt:lpstr>
      <vt:lpstr>thread pipeline</vt:lpstr>
      <vt:lpstr>pipeline是对吞吐量优化的</vt:lpstr>
      <vt:lpstr>应用：文本聚类</vt:lpstr>
      <vt:lpstr>Sample Code</vt:lpstr>
      <vt:lpstr>优势</vt:lpstr>
    </vt:vector>
  </TitlesOfParts>
  <Company>Lenovo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多线程 pipeline 设计模式</dc:title>
  <dc:creator>leipeng</dc:creator>
  <cp:lastModifiedBy>leipeng</cp:lastModifiedBy>
  <cp:revision>63</cp:revision>
  <dcterms:created xsi:type="dcterms:W3CDTF">2010-03-04T11:27:18Z</dcterms:created>
  <dcterms:modified xsi:type="dcterms:W3CDTF">2010-12-04T13:29:07Z</dcterms:modified>
</cp:coreProperties>
</file>