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6" autoAdjust="0"/>
  </p:normalViewPr>
  <p:slideViewPr>
    <p:cSldViewPr>
      <p:cViewPr varScale="1">
        <p:scale>
          <a:sx n="123" d="100"/>
          <a:sy n="123" d="100"/>
        </p:scale>
        <p:origin x="-12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多线程 </a:t>
            </a:r>
            <a:r>
              <a:rPr lang="en-US" altLang="zh-CN" dirty="0" smtClean="0"/>
              <a:t>pipeline </a:t>
            </a:r>
            <a:r>
              <a:rPr lang="zh-CN" altLang="en-US" dirty="0" smtClean="0"/>
              <a:t>设计模式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zh-CN" altLang="en-US" dirty="0" smtClean="0"/>
              <a:t>雷鹏</a:t>
            </a:r>
            <a:endParaRPr lang="en-US" altLang="zh-CN" dirty="0" smtClean="0"/>
          </a:p>
          <a:p>
            <a:pPr algn="r"/>
            <a:r>
              <a:rPr lang="en-US" altLang="zh-CN" dirty="0" smtClean="0"/>
              <a:t>2010-02-27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平行的多线程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428596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thread1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1928794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thread2</a:t>
            </a:r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3428992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thread3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5000628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928794" y="1428736"/>
            <a:ext cx="2571768" cy="35719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DataSource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571472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2071670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3571868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2" name="圆角矩形 11"/>
          <p:cNvSpPr/>
          <p:nvPr/>
        </p:nvSpPr>
        <p:spPr>
          <a:xfrm>
            <a:off x="5143504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3" name="圆角矩形 12"/>
          <p:cNvSpPr/>
          <p:nvPr/>
        </p:nvSpPr>
        <p:spPr>
          <a:xfrm>
            <a:off x="571472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4" name="圆角矩形 13"/>
          <p:cNvSpPr/>
          <p:nvPr/>
        </p:nvSpPr>
        <p:spPr>
          <a:xfrm>
            <a:off x="2071670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5" name="圆角矩形 14"/>
          <p:cNvSpPr/>
          <p:nvPr/>
        </p:nvSpPr>
        <p:spPr>
          <a:xfrm>
            <a:off x="3571868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6" name="圆角矩形 15"/>
          <p:cNvSpPr/>
          <p:nvPr/>
        </p:nvSpPr>
        <p:spPr>
          <a:xfrm>
            <a:off x="5143504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7" name="圆角矩形 16"/>
          <p:cNvSpPr/>
          <p:nvPr/>
        </p:nvSpPr>
        <p:spPr>
          <a:xfrm>
            <a:off x="571472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18" name="圆角矩形 17"/>
          <p:cNvSpPr/>
          <p:nvPr/>
        </p:nvSpPr>
        <p:spPr>
          <a:xfrm>
            <a:off x="2071670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19" name="圆角矩形 18"/>
          <p:cNvSpPr/>
          <p:nvPr/>
        </p:nvSpPr>
        <p:spPr>
          <a:xfrm>
            <a:off x="3571868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20" name="圆角矩形 19"/>
          <p:cNvSpPr/>
          <p:nvPr/>
        </p:nvSpPr>
        <p:spPr>
          <a:xfrm>
            <a:off x="5143504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cxnSp>
        <p:nvCxnSpPr>
          <p:cNvPr id="22" name="直接连接符 21"/>
          <p:cNvCxnSpPr/>
          <p:nvPr/>
        </p:nvCxnSpPr>
        <p:spPr>
          <a:xfrm>
            <a:off x="500034" y="2071678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500034" y="3286124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500034" y="4071942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486587" y="4745981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500034" y="5572140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1928794" y="6000768"/>
            <a:ext cx="2571768" cy="35719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DataSink</a:t>
            </a:r>
            <a:endParaRPr lang="zh-CN" altLang="en-US" dirty="0"/>
          </a:p>
        </p:txBody>
      </p:sp>
      <p:cxnSp>
        <p:nvCxnSpPr>
          <p:cNvPr id="30" name="直接箭头连接符 29"/>
          <p:cNvCxnSpPr>
            <a:stCxn id="4" idx="2"/>
          </p:cNvCxnSpPr>
          <p:nvPr/>
        </p:nvCxnSpPr>
        <p:spPr>
          <a:xfrm rot="5400000">
            <a:off x="-358016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rot="5400000">
            <a:off x="1071538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rot="5400000">
            <a:off x="2643174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rot="5400000">
            <a:off x="4214810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endCxn id="4" idx="0"/>
          </p:cNvCxnSpPr>
          <p:nvPr/>
        </p:nvCxnSpPr>
        <p:spPr>
          <a:xfrm rot="10800000" flipV="1">
            <a:off x="1000100" y="1785926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endCxn id="5" idx="0"/>
          </p:cNvCxnSpPr>
          <p:nvPr/>
        </p:nvCxnSpPr>
        <p:spPr>
          <a:xfrm rot="5400000">
            <a:off x="2250265" y="2035959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endCxn id="6" idx="0"/>
          </p:cNvCxnSpPr>
          <p:nvPr/>
        </p:nvCxnSpPr>
        <p:spPr>
          <a:xfrm rot="16200000" flipH="1">
            <a:off x="3428992" y="2000240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endCxn id="7" idx="0"/>
          </p:cNvCxnSpPr>
          <p:nvPr/>
        </p:nvCxnSpPr>
        <p:spPr>
          <a:xfrm>
            <a:off x="4286248" y="1785926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286512" y="200024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Sync</a:t>
            </a:r>
            <a:endParaRPr lang="zh-CN" altLang="en-US" dirty="0"/>
          </a:p>
        </p:txBody>
      </p:sp>
      <p:sp>
        <p:nvSpPr>
          <p:cNvPr id="49" name="矩形 48"/>
          <p:cNvSpPr/>
          <p:nvPr/>
        </p:nvSpPr>
        <p:spPr>
          <a:xfrm>
            <a:off x="6429388" y="2928934"/>
            <a:ext cx="92869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Maybe sync</a:t>
            </a:r>
            <a:endParaRPr lang="zh-CN" alt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215074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Sync</a:t>
            </a:r>
            <a:endParaRPr lang="zh-CN" altLang="en-US" dirty="0"/>
          </a:p>
        </p:txBody>
      </p:sp>
      <p:sp>
        <p:nvSpPr>
          <p:cNvPr id="51" name="矩形 50"/>
          <p:cNvSpPr/>
          <p:nvPr/>
        </p:nvSpPr>
        <p:spPr>
          <a:xfrm>
            <a:off x="7572396" y="1857364"/>
            <a:ext cx="1214446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Or horizontal split Data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pipeline </a:t>
            </a:r>
            <a:r>
              <a:rPr lang="zh-CN" altLang="en-US" dirty="0" smtClean="0"/>
              <a:t>是隐式并行的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>
          <a:xfrm>
            <a:off x="457200" y="3446481"/>
            <a:ext cx="8229600" cy="2697163"/>
          </a:xfrm>
        </p:spPr>
        <p:txBody>
          <a:bodyPr/>
          <a:lstStyle/>
          <a:p>
            <a:r>
              <a:rPr lang="zh-CN" altLang="en-US" dirty="0" smtClean="0"/>
              <a:t>一个任务分多个阶段执行</a:t>
            </a:r>
            <a:endParaRPr lang="en-US" altLang="zh-CN" dirty="0" smtClean="0"/>
          </a:p>
          <a:p>
            <a:r>
              <a:rPr lang="zh-CN" altLang="en-US" dirty="0" smtClean="0"/>
              <a:t>相同任务的多个阶段依次（不同时）执行</a:t>
            </a:r>
            <a:endParaRPr lang="en-US" altLang="zh-CN" dirty="0" smtClean="0"/>
          </a:p>
          <a:p>
            <a:r>
              <a:rPr lang="zh-CN" altLang="en-US" dirty="0" smtClean="0"/>
              <a:t>多个任务的多个阶段重叠（同时）运行</a:t>
            </a:r>
            <a:endParaRPr lang="en-US" altLang="zh-CN" dirty="0" smtClean="0"/>
          </a:p>
          <a:p>
            <a:r>
              <a:rPr lang="zh-CN" altLang="en-US" dirty="0"/>
              <a:t>通常</a:t>
            </a:r>
            <a:r>
              <a:rPr lang="zh-CN" altLang="en-US" dirty="0" smtClean="0"/>
              <a:t>阶段数目越多，并发越高</a:t>
            </a:r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1285852" y="1571612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stage1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071670" y="1857364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stage2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2857488" y="2143116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stage3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429124" y="2714620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stageN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643306" y="2428868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stage…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pipeline </a:t>
            </a:r>
            <a:r>
              <a:rPr lang="zh-CN" altLang="en-US" dirty="0" smtClean="0"/>
              <a:t>是广泛存在的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57203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Unix pipe</a:t>
            </a:r>
          </a:p>
          <a:p>
            <a:pPr lvl="1"/>
            <a:r>
              <a:rPr lang="en-US" altLang="zh-CN" dirty="0" smtClean="0"/>
              <a:t>cat </a:t>
            </a:r>
            <a:r>
              <a:rPr lang="en-US" altLang="zh-CN" dirty="0" err="1" smtClean="0"/>
              <a:t>somefile</a:t>
            </a:r>
            <a:r>
              <a:rPr lang="en-US" altLang="zh-CN" dirty="0" smtClean="0"/>
              <a:t> | filter1 | filter2 | …</a:t>
            </a:r>
          </a:p>
          <a:p>
            <a:pPr lvl="1"/>
            <a:r>
              <a:rPr lang="en-US" altLang="zh-CN" dirty="0" smtClean="0"/>
              <a:t>process level</a:t>
            </a:r>
            <a:endParaRPr lang="en-US" altLang="zh-CN" b="1" dirty="0" smtClean="0"/>
          </a:p>
          <a:p>
            <a:r>
              <a:rPr lang="en-US" altLang="zh-CN" dirty="0" err="1" smtClean="0"/>
              <a:t>Cpu</a:t>
            </a:r>
            <a:r>
              <a:rPr lang="en-US" altLang="zh-CN" dirty="0" smtClean="0"/>
              <a:t> pipeline</a:t>
            </a:r>
          </a:p>
          <a:p>
            <a:pPr lvl="1"/>
            <a:r>
              <a:rPr lang="en-US" altLang="zh-CN" dirty="0" smtClean="0"/>
              <a:t>instruction and micro-instruction level</a:t>
            </a:r>
          </a:p>
          <a:p>
            <a:r>
              <a:rPr lang="en-US" altLang="zh-CN" dirty="0" err="1" smtClean="0"/>
              <a:t>MapReduce</a:t>
            </a:r>
            <a:r>
              <a:rPr lang="en-US" altLang="zh-CN" dirty="0" smtClean="0"/>
              <a:t> </a:t>
            </a:r>
            <a:r>
              <a:rPr lang="zh-CN" altLang="en-US" dirty="0" smtClean="0"/>
              <a:t>也是一种 </a:t>
            </a:r>
            <a:r>
              <a:rPr lang="en-US" altLang="zh-CN" dirty="0" smtClean="0"/>
              <a:t>pipeline</a:t>
            </a:r>
          </a:p>
          <a:p>
            <a:pPr lvl="1"/>
            <a:r>
              <a:rPr lang="zh-CN" altLang="en-US" dirty="0" smtClean="0"/>
              <a:t>分布式 </a:t>
            </a:r>
            <a:r>
              <a:rPr lang="en-US" altLang="zh-CN" dirty="0" smtClean="0"/>
              <a:t>pipeline</a:t>
            </a:r>
          </a:p>
          <a:p>
            <a:pPr lvl="1"/>
            <a:r>
              <a:rPr lang="en-US" altLang="zh-CN" dirty="0"/>
              <a:t>cluster</a:t>
            </a:r>
            <a:r>
              <a:rPr lang="en-US" altLang="zh-CN" dirty="0" smtClean="0"/>
              <a:t> level</a:t>
            </a:r>
            <a:endParaRPr lang="en-US" altLang="zh-C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thread pipeline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86116" y="1285860"/>
            <a:ext cx="5857916" cy="5143536"/>
          </a:xfrm>
        </p:spPr>
        <p:txBody>
          <a:bodyPr/>
          <a:lstStyle/>
          <a:p>
            <a:r>
              <a:rPr lang="zh-CN" altLang="en-US" dirty="0" smtClean="0"/>
              <a:t>每个任务依次通过各处理阶段</a:t>
            </a:r>
            <a:endParaRPr lang="en-US" altLang="zh-CN" dirty="0" smtClean="0"/>
          </a:p>
          <a:p>
            <a:r>
              <a:rPr lang="zh-CN" altLang="en-US" dirty="0" smtClean="0"/>
              <a:t>线程之间用队列连接</a:t>
            </a:r>
            <a:endParaRPr lang="en-US" altLang="zh-CN" dirty="0" smtClean="0"/>
          </a:p>
          <a:p>
            <a:r>
              <a:rPr lang="zh-CN" altLang="en-US" dirty="0" smtClean="0"/>
              <a:t>每个阶段只做一件事</a:t>
            </a:r>
            <a:endParaRPr lang="en-US" altLang="zh-CN" dirty="0" smtClean="0"/>
          </a:p>
          <a:p>
            <a:r>
              <a:rPr lang="zh-CN" altLang="en-US" dirty="0"/>
              <a:t>一</a:t>
            </a:r>
            <a:r>
              <a:rPr lang="zh-CN" altLang="en-US" dirty="0" smtClean="0"/>
              <a:t>个阶段可以有多个线程</a:t>
            </a:r>
            <a:endParaRPr lang="en-US" altLang="zh-CN" dirty="0" smtClean="0"/>
          </a:p>
          <a:p>
            <a:r>
              <a:rPr lang="zh-CN" altLang="en-US" dirty="0" smtClean="0"/>
              <a:t>一些阶段需要保持任务的顺序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多个线程的阶段会打乱顺序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后续线程可能需要重排</a:t>
            </a:r>
            <a:endParaRPr lang="en-US" altLang="zh-CN" dirty="0" smtClean="0"/>
          </a:p>
          <a:p>
            <a:pPr lvl="2"/>
            <a:r>
              <a:rPr lang="zh-CN" altLang="en-US" dirty="0"/>
              <a:t>不</a:t>
            </a:r>
            <a:r>
              <a:rPr lang="zh-CN" altLang="en-US" dirty="0" smtClean="0"/>
              <a:t>需要则不重排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类似 </a:t>
            </a:r>
            <a:r>
              <a:rPr lang="en-US" altLang="zh-CN" dirty="0" err="1" smtClean="0"/>
              <a:t>tcp</a:t>
            </a:r>
            <a:r>
              <a:rPr lang="en-US" altLang="zh-CN" dirty="0" smtClean="0"/>
              <a:t> </a:t>
            </a:r>
            <a:r>
              <a:rPr lang="zh-CN" altLang="en-US" dirty="0" smtClean="0"/>
              <a:t>重排数据包顺序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857224" y="3143248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stage2, 3 threads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843777" y="2285992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stage1, 1 thread</a:t>
            </a:r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843777" y="4000504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stage3, 2 threads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843777" y="4857760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stage4, 1 thread</a:t>
            </a:r>
            <a:endParaRPr lang="zh-CN" altLang="en-US" dirty="0"/>
          </a:p>
        </p:txBody>
      </p:sp>
      <p:sp>
        <p:nvSpPr>
          <p:cNvPr id="8" name="下箭头 7"/>
          <p:cNvSpPr/>
          <p:nvPr/>
        </p:nvSpPr>
        <p:spPr>
          <a:xfrm>
            <a:off x="1528970" y="2643182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43461" y="2643182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1523097" y="3500438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37588" y="3500438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下箭头 11"/>
          <p:cNvSpPr/>
          <p:nvPr/>
        </p:nvSpPr>
        <p:spPr>
          <a:xfrm>
            <a:off x="1528970" y="4357694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43461" y="4357694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85786" y="5715016"/>
            <a:ext cx="2000264" cy="42862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DataSink</a:t>
            </a:r>
            <a:endParaRPr lang="zh-CN" altLang="en-US" dirty="0"/>
          </a:p>
        </p:txBody>
      </p:sp>
      <p:sp>
        <p:nvSpPr>
          <p:cNvPr id="15" name="下箭头 14"/>
          <p:cNvSpPr/>
          <p:nvPr/>
        </p:nvSpPr>
        <p:spPr>
          <a:xfrm>
            <a:off x="1571604" y="5214950"/>
            <a:ext cx="428628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85786" y="135729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DataSource</a:t>
            </a:r>
            <a:endParaRPr lang="zh-CN" altLang="en-US" dirty="0"/>
          </a:p>
        </p:txBody>
      </p:sp>
      <p:sp>
        <p:nvSpPr>
          <p:cNvPr id="18" name="下箭头 17"/>
          <p:cNvSpPr/>
          <p:nvPr/>
        </p:nvSpPr>
        <p:spPr>
          <a:xfrm>
            <a:off x="1571604" y="1785926"/>
            <a:ext cx="428628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pipeline</a:t>
            </a:r>
            <a:r>
              <a:rPr lang="zh-CN" altLang="en-US" dirty="0" smtClean="0"/>
              <a:t>是对吞吐量优化的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对单个任务的响应时间可能延长</a:t>
            </a:r>
            <a:endParaRPr lang="en-US" altLang="zh-CN" dirty="0" smtClean="0"/>
          </a:p>
          <a:p>
            <a:r>
              <a:rPr lang="zh-CN" altLang="en-US" dirty="0" smtClean="0"/>
              <a:t>响应时间敏感的程序不宜用 </a:t>
            </a:r>
            <a:r>
              <a:rPr lang="en-US" altLang="zh-CN" dirty="0" smtClean="0"/>
              <a:t>pipeline</a:t>
            </a:r>
          </a:p>
          <a:p>
            <a:r>
              <a:rPr lang="zh-CN" altLang="en-US" dirty="0" smtClean="0"/>
              <a:t>所有的 </a:t>
            </a:r>
            <a:r>
              <a:rPr lang="en-US" altLang="zh-CN" dirty="0" smtClean="0"/>
              <a:t>pipeline </a:t>
            </a:r>
            <a:r>
              <a:rPr lang="zh-CN" altLang="en-US" dirty="0" smtClean="0"/>
              <a:t>均如此，无例外</a:t>
            </a:r>
            <a:endParaRPr lang="en-US" altLang="zh-CN" dirty="0" smtClean="0"/>
          </a:p>
          <a:p>
            <a:r>
              <a:rPr lang="zh-CN" altLang="en-US" dirty="0" smtClean="0"/>
              <a:t>单个长时任务可能会阻塞整个流水线</a:t>
            </a:r>
            <a:endParaRPr lang="en-US" altLang="zh-CN" dirty="0" smtClean="0"/>
          </a:p>
          <a:p>
            <a:pPr lvl="1"/>
            <a:r>
              <a:rPr lang="zh-CN" altLang="en-US" dirty="0"/>
              <a:t>也</a:t>
            </a:r>
            <a:r>
              <a:rPr lang="zh-CN" altLang="en-US" dirty="0" smtClean="0"/>
              <a:t>可能不阻塞（多线程、任务间顺序无关时）</a:t>
            </a:r>
            <a:endParaRPr lang="en-US" altLang="zh-CN" dirty="0" smtClean="0"/>
          </a:p>
          <a:p>
            <a:r>
              <a:rPr lang="zh-CN" altLang="en-US" dirty="0" smtClean="0"/>
              <a:t>流速一定，管道越宽，流量越大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管道宽度可以认为就是阶段数</a:t>
            </a:r>
            <a:endParaRPr lang="en-US" altLang="zh-CN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应用：文本聚类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71538" y="1768263"/>
          <a:ext cx="7286677" cy="387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1071570"/>
                <a:gridCol w="1214446"/>
                <a:gridCol w="2857521"/>
              </a:tblGrid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stage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threads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hot spot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</a:t>
                      </a:r>
                      <a:r>
                        <a:rPr lang="en-US" altLang="zh-CN" baseline="0" dirty="0" smtClean="0"/>
                        <a:t> db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network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generator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 file (text)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file maybe missing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 raw html?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execute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when missing text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word segment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multi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baseline="0" dirty="0" smtClean="0"/>
                        <a:t>disturb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store index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IO&amp;CPU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doc must in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search related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IO&amp;CPU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doc must in order</a:t>
                      </a:r>
                      <a:endParaRPr lang="zh-CN" alt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91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compute similarity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multi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aseline="0" dirty="0" smtClean="0"/>
                        <a:t>disturb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clustering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net</a:t>
                      </a:r>
                      <a:r>
                        <a:rPr lang="en-US" altLang="zh-CN" baseline="0" dirty="0" smtClean="0"/>
                        <a:t>work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don’t need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下箭头 4"/>
          <p:cNvSpPr/>
          <p:nvPr/>
        </p:nvSpPr>
        <p:spPr>
          <a:xfrm>
            <a:off x="500034" y="1714488"/>
            <a:ext cx="500066" cy="4357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Sample Code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1357298"/>
            <a:ext cx="9072626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Main {</a:t>
            </a:r>
          </a:p>
          <a:p>
            <a:pPr>
              <a:buNone/>
            </a:pPr>
            <a:r>
              <a:rPr lang="en-US" altLang="zh-CN" sz="1600" dirty="0" smtClean="0"/>
              <a:t>	void step0(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task) { /*gen data*/ }</a:t>
            </a:r>
          </a:p>
          <a:p>
            <a:pPr>
              <a:buNone/>
            </a:pPr>
            <a:r>
              <a:rPr lang="en-US" altLang="zh-CN" sz="1600" dirty="0" smtClean="0"/>
              <a:t>	void step1(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 string arg1) { }</a:t>
            </a:r>
          </a:p>
          <a:p>
            <a:pPr>
              <a:buNone/>
            </a:pPr>
            <a:r>
              <a:rPr lang="en-US" altLang="zh-CN" sz="1600" dirty="0" smtClean="0"/>
              <a:t>	void step1_setup(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){ /*do …*/ }</a:t>
            </a:r>
          </a:p>
          <a:p>
            <a:pPr>
              <a:buNone/>
            </a:pPr>
            <a:r>
              <a:rPr lang="en-US" altLang="zh-CN" sz="1600" dirty="0" smtClean="0"/>
              <a:t>	void step1_clean(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) { /*do …*/ }</a:t>
            </a:r>
          </a:p>
          <a:p>
            <a:pPr>
              <a:buNone/>
            </a:pPr>
            <a:r>
              <a:rPr lang="en-US" altLang="zh-CN" sz="1600" dirty="0" smtClean="0"/>
              <a:t>	void step2(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double arg1) { }</a:t>
            </a:r>
          </a:p>
          <a:p>
            <a:pPr>
              <a:buNone/>
            </a:pPr>
            <a:r>
              <a:rPr lang="en-US" altLang="zh-CN" sz="1600" dirty="0" smtClean="0"/>
              <a:t>	void step3(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double arg1, string arg2) { }</a:t>
            </a:r>
          </a:p>
          <a:p>
            <a:pPr>
              <a:buNone/>
            </a:pPr>
            <a:r>
              <a:rPr lang="en-US" altLang="zh-CN" sz="1600" dirty="0" smtClean="0"/>
              <a:t>	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main() {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PipelineProcessor</a:t>
            </a:r>
            <a:r>
              <a:rPr lang="en-US" altLang="zh-CN" sz="1600" dirty="0" smtClean="0"/>
              <a:t> pipeline(50, 500);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smtClean="0"/>
              <a:t>PPL_ADD_STEP_0(pipeline</a:t>
            </a:r>
            <a:r>
              <a:rPr lang="en-US" altLang="zh-CN" sz="1600" dirty="0" smtClean="0"/>
              <a:t>, this, Main, step0, </a:t>
            </a:r>
            <a:r>
              <a:rPr lang="en-US" altLang="zh-CN" sz="1600" dirty="0" smtClean="0">
                <a:solidFill>
                  <a:srgbClr val="FF0000"/>
                </a:solidFill>
              </a:rPr>
              <a:t>10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PPL_ADD_STEP_EX_1(pipeline, this, Main, step1, </a:t>
            </a:r>
            <a:r>
              <a:rPr lang="en-US" altLang="zh-CN" sz="1600" dirty="0" smtClean="0">
                <a:solidFill>
                  <a:srgbClr val="FF0000"/>
                </a:solidFill>
              </a:rPr>
              <a:t>10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string(“</a:t>
            </a:r>
            <a:r>
              <a:rPr lang="en-US" altLang="zh-CN" sz="1600" dirty="0" err="1" smtClean="0">
                <a:solidFill>
                  <a:srgbClr val="7030A0"/>
                </a:solidFill>
              </a:rPr>
              <a:t>TheArg</a:t>
            </a:r>
            <a:r>
              <a:rPr lang="en-US" altLang="zh-CN" sz="1600" dirty="0" smtClean="0">
                <a:solidFill>
                  <a:srgbClr val="7030A0"/>
                </a:solidFill>
              </a:rPr>
              <a:t>”)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PPL_ADD_STEP_1(pipeline, this, Main, step2, </a:t>
            </a:r>
            <a:r>
              <a:rPr lang="en-US" altLang="zh-CN" sz="1600" dirty="0" smtClean="0">
                <a:solidFill>
                  <a:srgbClr val="FF0000"/>
                </a:solidFill>
              </a:rPr>
              <a:t>2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1.0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PPL_ADD_STEP_2(pipeline, this, Main, step3, </a:t>
            </a:r>
            <a:r>
              <a:rPr lang="en-US" altLang="zh-CN" sz="1600" dirty="0" smtClean="0">
                <a:solidFill>
                  <a:srgbClr val="FF0000"/>
                </a:solidFill>
              </a:rPr>
              <a:t>4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2.0, string("</a:t>
            </a:r>
            <a:r>
              <a:rPr lang="en-US" altLang="zh-CN" sz="1600" dirty="0" err="1" smtClean="0">
                <a:solidFill>
                  <a:srgbClr val="7030A0"/>
                </a:solidFill>
              </a:rPr>
              <a:t>abcd</a:t>
            </a:r>
            <a:r>
              <a:rPr lang="en-US" altLang="zh-CN" sz="1600" dirty="0" smtClean="0">
                <a:solidFill>
                  <a:srgbClr val="7030A0"/>
                </a:solidFill>
              </a:rPr>
              <a:t>")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pipeline.start</a:t>
            </a:r>
            <a:r>
              <a:rPr lang="en-US" altLang="zh-CN" sz="1600" dirty="0" smtClean="0"/>
              <a:t>();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pipeline.join</a:t>
            </a:r>
            <a:r>
              <a:rPr lang="en-US" altLang="zh-CN" sz="1600" dirty="0" smtClean="0"/>
              <a:t>();</a:t>
            </a:r>
          </a:p>
          <a:p>
            <a:pPr>
              <a:buNone/>
            </a:pPr>
            <a:r>
              <a:rPr lang="en-US" altLang="zh-CN" sz="1600" dirty="0" smtClean="0"/>
              <a:t>	}</a:t>
            </a:r>
          </a:p>
          <a:p>
            <a:pPr>
              <a:buNone/>
            </a:pPr>
            <a:r>
              <a:rPr lang="en-US" altLang="zh-CN" sz="1600" dirty="0" smtClean="0"/>
              <a:t>}; // Main</a:t>
            </a:r>
          </a:p>
          <a:p>
            <a:pPr>
              <a:buNone/>
            </a:pPr>
            <a:endParaRPr lang="en-US" altLang="zh-CN" sz="1600" dirty="0" smtClean="0"/>
          </a:p>
        </p:txBody>
      </p:sp>
      <p:sp>
        <p:nvSpPr>
          <p:cNvPr id="6" name="矩形 5"/>
          <p:cNvSpPr/>
          <p:nvPr/>
        </p:nvSpPr>
        <p:spPr>
          <a:xfrm>
            <a:off x="3786182" y="5286388"/>
            <a:ext cx="4572032" cy="1357322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2">
                  <a:tint val="80000"/>
                  <a:shade val="100000"/>
                  <a:hueMod val="100000"/>
                  <a:satMod val="375000"/>
                </a:schemeClr>
              </a:gs>
              <a:gs pos="100000">
                <a:schemeClr val="accent2">
                  <a:tint val="50000"/>
                  <a:shade val="100000"/>
                  <a:hueMod val="100000"/>
                  <a:satMod val="500000"/>
                </a:schemeClr>
              </a:gs>
            </a:gsLst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rgbClr val="FF0000"/>
                </a:solidFill>
                <a:sym typeface="Wingdings" pitchFamily="2" charset="2"/>
              </a:rPr>
              <a:t>thread count of stage</a:t>
            </a:r>
          </a:p>
          <a:p>
            <a:pPr algn="ctr"/>
            <a:r>
              <a:rPr lang="en-US" altLang="zh-CN" sz="2800" dirty="0" err="1" smtClean="0">
                <a:solidFill>
                  <a:srgbClr val="7030A0"/>
                </a:solidFill>
                <a:sym typeface="Wingdings" pitchFamily="2" charset="2"/>
              </a:rPr>
              <a:t>args</a:t>
            </a:r>
            <a:endParaRPr lang="en-US" altLang="zh-CN" dirty="0" smtClean="0">
              <a:sym typeface="Wingdings" pitchFamily="2" charset="2"/>
            </a:endParaRPr>
          </a:p>
          <a:p>
            <a:pPr algn="ctr"/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优势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编程简单</a:t>
            </a:r>
            <a:endParaRPr lang="en-US" altLang="zh-CN" dirty="0" smtClean="0"/>
          </a:p>
          <a:p>
            <a:r>
              <a:rPr lang="zh-CN" altLang="en-US" dirty="0" smtClean="0"/>
              <a:t>仅相邻的阶段访问队列需同步</a:t>
            </a:r>
            <a:endParaRPr lang="en-US" altLang="zh-CN" dirty="0" smtClean="0"/>
          </a:p>
          <a:p>
            <a:r>
              <a:rPr lang="zh-CN" altLang="en-US" dirty="0" smtClean="0"/>
              <a:t>任务对象使用指针</a:t>
            </a:r>
            <a:r>
              <a:rPr lang="zh-CN" altLang="en-US" dirty="0" smtClean="0"/>
              <a:t>传递，无内存拷贝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unix </a:t>
            </a:r>
            <a:r>
              <a:rPr lang="en-US" altLang="zh-CN" dirty="0" smtClean="0"/>
              <a:t>pipe</a:t>
            </a:r>
            <a:r>
              <a:rPr lang="zh-CN" altLang="en-US" dirty="0" smtClean="0"/>
              <a:t>：</a:t>
            </a:r>
            <a:r>
              <a:rPr lang="zh-CN" altLang="en-US" sz="2400" dirty="0" smtClean="0"/>
              <a:t>对象</a:t>
            </a:r>
            <a:r>
              <a:rPr lang="en-US" altLang="zh-CN" sz="2400" dirty="0" smtClean="0"/>
              <a:t>-&gt;</a:t>
            </a:r>
            <a:r>
              <a:rPr lang="zh-CN" altLang="en-US" sz="2400" dirty="0" smtClean="0"/>
              <a:t>序列化</a:t>
            </a:r>
            <a:r>
              <a:rPr lang="en-US" altLang="zh-CN" sz="2400" dirty="0" smtClean="0"/>
              <a:t>-&gt;</a:t>
            </a:r>
            <a:r>
              <a:rPr lang="zh-CN" altLang="en-US" sz="2400" dirty="0" smtClean="0"/>
              <a:t>拷贝</a:t>
            </a:r>
            <a:r>
              <a:rPr lang="en-US" altLang="zh-CN" sz="2400" dirty="0" smtClean="0"/>
              <a:t>-&gt;</a:t>
            </a:r>
            <a:r>
              <a:rPr lang="zh-CN" altLang="en-US" sz="2400" dirty="0" smtClean="0"/>
              <a:t>反序列化</a:t>
            </a:r>
            <a:r>
              <a:rPr lang="en-US" altLang="zh-CN" sz="2400" dirty="0" smtClean="0"/>
              <a:t>-&gt;</a:t>
            </a:r>
            <a:r>
              <a:rPr lang="zh-CN" altLang="en-US" sz="2400" dirty="0" smtClean="0"/>
              <a:t>对象</a:t>
            </a:r>
            <a:endParaRPr lang="en-US" altLang="zh-CN" sz="2400" dirty="0" smtClean="0"/>
          </a:p>
          <a:p>
            <a:r>
              <a:rPr lang="zh-CN" altLang="en-US" dirty="0" smtClean="0"/>
              <a:t>同一线程仅执行本阶段代码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易于分解任务，无需做数据分解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架构上利于</a:t>
            </a:r>
            <a:r>
              <a:rPr lang="en-US" altLang="zh-CN" dirty="0" smtClean="0"/>
              <a:t>CPU</a:t>
            </a:r>
            <a:r>
              <a:rPr lang="zh-CN" altLang="en-US" dirty="0" smtClean="0"/>
              <a:t>缓存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150</TotalTime>
  <Words>404</Words>
  <Application>Microsoft Office PowerPoint</Application>
  <PresentationFormat>全屏显示(4:3)</PresentationFormat>
  <Paragraphs>136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龙腾四海</vt:lpstr>
      <vt:lpstr>多线程 pipeline 设计模式</vt:lpstr>
      <vt:lpstr>平行的多线程</vt:lpstr>
      <vt:lpstr>pipeline 是隐式并行的</vt:lpstr>
      <vt:lpstr>pipeline 是广泛存在的</vt:lpstr>
      <vt:lpstr>thread pipeline</vt:lpstr>
      <vt:lpstr>pipeline是对吞吐量优化的</vt:lpstr>
      <vt:lpstr>应用：文本聚类</vt:lpstr>
      <vt:lpstr>Sample Code</vt:lpstr>
      <vt:lpstr>优势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多线程 pipeline 设计模式</dc:title>
  <dc:creator>leipeng</dc:creator>
  <cp:lastModifiedBy>leipeng</cp:lastModifiedBy>
  <cp:revision>63</cp:revision>
  <dcterms:created xsi:type="dcterms:W3CDTF">2010-03-04T11:27:18Z</dcterms:created>
  <dcterms:modified xsi:type="dcterms:W3CDTF">2010-12-04T13:29:07Z</dcterms:modified>
</cp:coreProperties>
</file>