
<file path=[Content_Types].xml><?xml version="1.0" encoding="utf-8"?>
<Types xmlns="http://schemas.openxmlformats.org/package/2006/content-types">
  <Override PartName="/ppt/notesSlides/notesSlide24.xml" ContentType="application/vnd.openxmlformats-officedocument.presentationml.notesSlide+xml"/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notesSlides/notesSlide27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notesSlides/notesSlide26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notesSlides/notesSlide25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54"/>
  </p:notesMasterIdLst>
  <p:handoutMasterIdLst>
    <p:handoutMasterId r:id="rId55"/>
  </p:handoutMasterIdLst>
  <p:sldIdLst>
    <p:sldId id="256" r:id="rId2"/>
    <p:sldId id="257" r:id="rId3"/>
    <p:sldId id="268" r:id="rId4"/>
    <p:sldId id="269" r:id="rId5"/>
    <p:sldId id="281" r:id="rId6"/>
    <p:sldId id="258" r:id="rId7"/>
    <p:sldId id="259" r:id="rId8"/>
    <p:sldId id="260" r:id="rId9"/>
    <p:sldId id="261" r:id="rId10"/>
    <p:sldId id="262" r:id="rId11"/>
    <p:sldId id="309" r:id="rId12"/>
    <p:sldId id="299" r:id="rId13"/>
    <p:sldId id="301" r:id="rId14"/>
    <p:sldId id="300" r:id="rId15"/>
    <p:sldId id="307" r:id="rId16"/>
    <p:sldId id="263" r:id="rId17"/>
    <p:sldId id="264" r:id="rId18"/>
    <p:sldId id="267" r:id="rId19"/>
    <p:sldId id="265" r:id="rId20"/>
    <p:sldId id="280" r:id="rId21"/>
    <p:sldId id="284" r:id="rId22"/>
    <p:sldId id="287" r:id="rId23"/>
    <p:sldId id="288" r:id="rId24"/>
    <p:sldId id="286" r:id="rId25"/>
    <p:sldId id="285" r:id="rId26"/>
    <p:sldId id="303" r:id="rId27"/>
    <p:sldId id="304" r:id="rId28"/>
    <p:sldId id="282" r:id="rId29"/>
    <p:sldId id="266" r:id="rId30"/>
    <p:sldId id="270" r:id="rId31"/>
    <p:sldId id="271" r:id="rId32"/>
    <p:sldId id="272" r:id="rId33"/>
    <p:sldId id="273" r:id="rId34"/>
    <p:sldId id="274" r:id="rId35"/>
    <p:sldId id="283" r:id="rId36"/>
    <p:sldId id="275" r:id="rId37"/>
    <p:sldId id="276" r:id="rId38"/>
    <p:sldId id="277" r:id="rId39"/>
    <p:sldId id="306" r:id="rId40"/>
    <p:sldId id="279" r:id="rId41"/>
    <p:sldId id="290" r:id="rId42"/>
    <p:sldId id="278" r:id="rId43"/>
    <p:sldId id="291" r:id="rId44"/>
    <p:sldId id="293" r:id="rId45"/>
    <p:sldId id="292" r:id="rId46"/>
    <p:sldId id="294" r:id="rId47"/>
    <p:sldId id="295" r:id="rId48"/>
    <p:sldId id="296" r:id="rId49"/>
    <p:sldId id="298" r:id="rId50"/>
    <p:sldId id="308" r:id="rId51"/>
    <p:sldId id="305" r:id="rId52"/>
    <p:sldId id="302" r:id="rId5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FF"/>
    <a:srgbClr val="D3FB0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23367" autoAdjust="0"/>
    <p:restoredTop sz="83463" autoAdjust="0"/>
  </p:normalViewPr>
  <p:slideViewPr>
    <p:cSldViewPr>
      <p:cViewPr varScale="1">
        <p:scale>
          <a:sx n="94" d="100"/>
          <a:sy n="94" d="100"/>
        </p:scale>
        <p:origin x="-1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notesMaster" Target="notesMasters/notesMaster1.xml"/><Relationship Id="rId55" Type="http://schemas.openxmlformats.org/officeDocument/2006/relationships/handoutMaster" Target="handoutMasters/handoutMaster1.xml"/><Relationship Id="rId56" Type="http://schemas.openxmlformats.org/officeDocument/2006/relationships/printerSettings" Target="printerSettings/printerSettings1.bin"/><Relationship Id="rId57" Type="http://schemas.openxmlformats.org/officeDocument/2006/relationships/presProps" Target="presProps.xml"/><Relationship Id="rId58" Type="http://schemas.openxmlformats.org/officeDocument/2006/relationships/viewProps" Target="viewProps.xml"/><Relationship Id="rId59" Type="http://schemas.openxmlformats.org/officeDocument/2006/relationships/theme" Target="theme/theme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830E14-89F0-FC44-B98F-039497E81E4D}" type="datetimeFigureOut">
              <a:rPr lang="en-US" smtClean="0"/>
              <a:pPr/>
              <a:t>1/4/12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BDD4DA-D517-2E4C-8EF1-749F1A698F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CE1D31-B91F-45BE-BE05-FCBB5FE296D6}" type="datetimeFigureOut">
              <a:rPr lang="zh-CN" altLang="en-US" smtClean="0"/>
              <a:pPr/>
              <a:t>1/4/12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85004-6847-4D77-977E-B1AFEBA78D7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85004-6847-4D77-977E-B1AFEBA78D77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some "Object" should</a:t>
            </a:r>
            <a:r>
              <a:rPr lang="en-US" altLang="zh-CN" baseline="0" dirty="0" smtClean="0"/>
              <a:t> be "Class”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85004-6847-4D77-977E-B1AFEBA78D77}" type="slidenum">
              <a:rPr lang="zh-CN" altLang="en-US" smtClean="0"/>
              <a:pPr/>
              <a:t>17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85004-6847-4D77-977E-B1AFEBA78D77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/>
              <a:t>type</a:t>
            </a:r>
            <a:r>
              <a:rPr lang="en-US" altLang="zh-CN" baseline="0" dirty="0" smtClean="0"/>
              <a:t> trait: "</a:t>
            </a:r>
            <a:r>
              <a:rPr lang="en-US" altLang="zh-CN" baseline="0" dirty="0" err="1" smtClean="0"/>
              <a:t>is_trivially_move_constructible</a:t>
            </a:r>
            <a:r>
              <a:rPr lang="en-US" altLang="zh-CN" baseline="0" dirty="0" smtClean="0"/>
              <a:t>" in C++11 is </a:t>
            </a:r>
            <a:r>
              <a:rPr lang="en-US" altLang="zh-CN" baseline="0" dirty="0" err="1" smtClean="0"/>
              <a:t>memmovable</a:t>
            </a:r>
            <a:r>
              <a:rPr lang="en-US" altLang="zh-CN" baseline="0" dirty="0" smtClean="0"/>
              <a:t>, but the opposite is not (not all </a:t>
            </a:r>
            <a:r>
              <a:rPr lang="en-US" altLang="zh-CN" baseline="0" dirty="0" err="1" smtClean="0"/>
              <a:t>memmovable</a:t>
            </a:r>
            <a:r>
              <a:rPr lang="en-US" altLang="zh-CN" baseline="0" dirty="0" smtClean="0"/>
              <a:t> objects are </a:t>
            </a:r>
            <a:r>
              <a:rPr lang="en-US" altLang="zh-CN" baseline="0" dirty="0" err="1" smtClean="0"/>
              <a:t>trivially_move_constructible</a:t>
            </a:r>
            <a:r>
              <a:rPr lang="en-US" altLang="zh-CN" baseline="0" dirty="0" smtClean="0"/>
              <a:t>).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aseline="0" dirty="0" err="1" smtClean="0"/>
              <a:t>is_trivially_move_constructible</a:t>
            </a:r>
            <a:r>
              <a:rPr lang="en-US" altLang="zh-CN" baseline="0" dirty="0" smtClean="0"/>
              <a:t> is more strict, </a:t>
            </a:r>
            <a:r>
              <a:rPr lang="en-US" altLang="zh-CN" baseline="0" dirty="0" err="1" smtClean="0"/>
              <a:t>memmovable</a:t>
            </a:r>
            <a:r>
              <a:rPr lang="en-US" altLang="zh-CN" baseline="0" dirty="0" smtClean="0"/>
              <a:t> is a relaxation.</a:t>
            </a:r>
            <a:endParaRPr lang="zh-CN" altLang="en-US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#define unlikely(</a:t>
            </a:r>
            <a:r>
              <a:rPr lang="en-US" altLang="zh-CN" dirty="0" err="1" smtClean="0"/>
              <a:t>expr</a:t>
            </a:r>
            <a:r>
              <a:rPr lang="en-US" altLang="zh-CN" dirty="0" smtClean="0"/>
              <a:t>) __</a:t>
            </a:r>
            <a:r>
              <a:rPr lang="en-US" altLang="zh-CN" dirty="0" err="1" smtClean="0"/>
              <a:t>builtin_expect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expr</a:t>
            </a:r>
            <a:r>
              <a:rPr lang="en-US" altLang="zh-CN" dirty="0" smtClean="0"/>
              <a:t>, 0) // help for branch optimization</a:t>
            </a:r>
          </a:p>
          <a:p>
            <a:r>
              <a:rPr lang="en-US" altLang="zh-CN" dirty="0" smtClean="0"/>
              <a:t>template&lt;class</a:t>
            </a:r>
            <a:r>
              <a:rPr lang="en-US" altLang="zh-CN" baseline="0" dirty="0" smtClean="0"/>
              <a:t> T&gt;</a:t>
            </a:r>
          </a:p>
          <a:p>
            <a:r>
              <a:rPr lang="en-US" altLang="zh-CN" baseline="0" dirty="0" smtClean="0"/>
              <a:t>class </a:t>
            </a:r>
            <a:r>
              <a:rPr lang="en-US" altLang="zh-CN" baseline="0" dirty="0" err="1" smtClean="0"/>
              <a:t>fast_vector</a:t>
            </a:r>
            <a:r>
              <a:rPr lang="en-US" altLang="zh-CN" baseline="0" dirty="0" smtClean="0"/>
              <a:t> {</a:t>
            </a:r>
          </a:p>
          <a:p>
            <a:r>
              <a:rPr lang="en-US" altLang="zh-CN" baseline="0" dirty="0" smtClean="0"/>
              <a:t>    T *Beg, *End, *Finish;</a:t>
            </a:r>
          </a:p>
          <a:p>
            <a:r>
              <a:rPr lang="en-US" altLang="zh-CN" baseline="0" dirty="0" smtClean="0"/>
              <a:t>public:</a:t>
            </a:r>
          </a:p>
          <a:p>
            <a:r>
              <a:rPr lang="en-US" altLang="zh-CN" baseline="0" dirty="0" smtClean="0"/>
              <a:t>    // ..</a:t>
            </a:r>
          </a:p>
          <a:p>
            <a:r>
              <a:rPr lang="en-US" altLang="zh-CN" baseline="0" dirty="0" smtClean="0"/>
              <a:t>    void </a:t>
            </a:r>
            <a:r>
              <a:rPr lang="en-US" altLang="zh-CN" baseline="0" dirty="0" err="1" smtClean="0"/>
              <a:t>push_back</a:t>
            </a:r>
            <a:r>
              <a:rPr lang="en-US" altLang="zh-CN" baseline="0" dirty="0" smtClean="0"/>
              <a:t>(const T&amp; x) {</a:t>
            </a:r>
          </a:p>
          <a:p>
            <a:r>
              <a:rPr lang="en-US" altLang="zh-CN" baseline="0" dirty="0" smtClean="0"/>
              <a:t>        if (unlikely(End == Finish)) {</a:t>
            </a:r>
          </a:p>
          <a:p>
            <a:r>
              <a:rPr lang="en-US" altLang="zh-CN" baseline="0" dirty="0" smtClean="0"/>
              <a:t>            </a:t>
            </a:r>
            <a:r>
              <a:rPr lang="en-US" altLang="zh-CN" baseline="0" dirty="0" err="1" smtClean="0"/>
              <a:t>size_t</a:t>
            </a:r>
            <a:r>
              <a:rPr lang="en-US" altLang="zh-CN" baseline="0" dirty="0" smtClean="0"/>
              <a:t> n = empty() ? 1 : 2 * size();</a:t>
            </a:r>
          </a:p>
          <a:p>
            <a:r>
              <a:rPr lang="en-US" altLang="zh-CN" baseline="0" dirty="0" smtClean="0"/>
              <a:t>            Beg* p = (T*)</a:t>
            </a:r>
            <a:r>
              <a:rPr lang="en-US" altLang="zh-CN" baseline="0" dirty="0" err="1" smtClean="0"/>
              <a:t>realloc</a:t>
            </a:r>
            <a:r>
              <a:rPr lang="en-US" altLang="zh-CN" baseline="0" dirty="0" smtClean="0"/>
              <a:t>(Beg, </a:t>
            </a:r>
            <a:r>
              <a:rPr lang="en-US" altLang="zh-CN" baseline="0" dirty="0" err="1" smtClean="0"/>
              <a:t>sizeof</a:t>
            </a:r>
            <a:r>
              <a:rPr lang="en-US" altLang="zh-CN" baseline="0" dirty="0" smtClean="0"/>
              <a:t>(T) * n); // This is O(1) when using </a:t>
            </a:r>
            <a:r>
              <a:rPr lang="en-US" altLang="zh-CN" baseline="0" dirty="0" err="1" smtClean="0"/>
              <a:t>mremap</a:t>
            </a:r>
            <a:endParaRPr lang="en-US" altLang="zh-CN" baseline="0" dirty="0" smtClean="0"/>
          </a:p>
          <a:p>
            <a:r>
              <a:rPr lang="en-US" altLang="zh-CN" baseline="0" dirty="0" smtClean="0"/>
              <a:t>            if (NULL == p) throw std::</a:t>
            </a:r>
            <a:r>
              <a:rPr lang="en-US" altLang="zh-CN" baseline="0" dirty="0" err="1" smtClean="0"/>
              <a:t>bad_alloc</a:t>
            </a:r>
            <a:r>
              <a:rPr lang="en-US" altLang="zh-CN" baseline="0" dirty="0" smtClean="0"/>
              <a:t>();</a:t>
            </a:r>
          </a:p>
          <a:p>
            <a:r>
              <a:rPr lang="en-US" altLang="zh-CN" baseline="0" dirty="0" smtClean="0"/>
              <a:t>            End = p + (End - Beg);</a:t>
            </a:r>
          </a:p>
          <a:p>
            <a:r>
              <a:rPr lang="en-US" altLang="zh-CN" baseline="0" dirty="0" smtClean="0"/>
              <a:t>            Finish = p + n; // break the data dependency between assign Beg and End</a:t>
            </a:r>
          </a:p>
          <a:p>
            <a:r>
              <a:rPr lang="en-US" altLang="zh-CN" baseline="0" dirty="0" smtClean="0"/>
              <a:t>            Beg = p;</a:t>
            </a:r>
          </a:p>
          <a:p>
            <a:r>
              <a:rPr lang="en-US" altLang="zh-CN" baseline="0" dirty="0" smtClean="0"/>
              <a:t>        }</a:t>
            </a:r>
          </a:p>
          <a:p>
            <a:r>
              <a:rPr lang="en-US" altLang="zh-CN" baseline="0" dirty="0" smtClean="0"/>
              <a:t>        new(End)T(x); // calling placement new</a:t>
            </a:r>
          </a:p>
          <a:p>
            <a:r>
              <a:rPr lang="en-US" altLang="zh-CN" baseline="0" dirty="0" smtClean="0"/>
              <a:t>        ++End; // must after "x" was successfully copy-constructed</a:t>
            </a:r>
          </a:p>
          <a:p>
            <a:r>
              <a:rPr lang="en-US" altLang="zh-CN" baseline="0" dirty="0" smtClean="0"/>
              <a:t>    }</a:t>
            </a:r>
          </a:p>
          <a:p>
            <a:r>
              <a:rPr lang="en-US" altLang="zh-CN" baseline="0" dirty="0" smtClean="0"/>
              <a:t>};</a:t>
            </a:r>
          </a:p>
          <a:p>
            <a:endParaRPr lang="en-US" altLang="zh-CN" baseline="0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85004-6847-4D77-977E-B1AFEBA78D77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Array length</a:t>
            </a:r>
            <a:r>
              <a:rPr lang="en-US" altLang="zh-CN" baseline="0" dirty="0" smtClean="0"/>
              <a:t> is a part of array object, but it is a </a:t>
            </a:r>
            <a:r>
              <a:rPr lang="en-US" altLang="zh-CN" dirty="0" smtClean="0"/>
              <a:t>heterogeneous part than array elements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85004-6847-4D77-977E-B1AFEBA78D77}" type="slidenum">
              <a:rPr lang="zh-CN" altLang="en-US" smtClean="0"/>
              <a:pPr/>
              <a:t>22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85004-6847-4D77-977E-B1AFEBA78D77}" type="slidenum">
              <a:rPr lang="zh-CN" altLang="en-US" smtClean="0"/>
              <a:pPr/>
              <a:t>23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85004-6847-4D77-977E-B1AFEBA78D77}" type="slidenum">
              <a:rPr lang="zh-CN" altLang="en-US" smtClean="0"/>
              <a:pPr/>
              <a:t>26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   </a:t>
            </a:r>
            <a:r>
              <a:rPr lang="en-US" altLang="zh-CN" dirty="0" err="1" smtClean="0"/>
              <a:t>struct</a:t>
            </a:r>
            <a:r>
              <a:rPr lang="en-US" altLang="zh-CN" dirty="0" smtClean="0"/>
              <a:t> A {</a:t>
            </a:r>
          </a:p>
          <a:p>
            <a:r>
              <a:rPr lang="en-US" altLang="zh-CN" dirty="0" smtClean="0"/>
              <a:t>       A() {}</a:t>
            </a:r>
          </a:p>
          <a:p>
            <a:r>
              <a:rPr lang="en-US" altLang="zh-CN" dirty="0" smtClean="0"/>
              <a:t>       A(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x) {}</a:t>
            </a:r>
          </a:p>
          <a:p>
            <a:r>
              <a:rPr lang="en-US" altLang="zh-CN" dirty="0" smtClean="0"/>
              <a:t>   };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Binding a reference to a pure </a:t>
            </a:r>
            <a:r>
              <a:rPr lang="en-US" altLang="zh-CN" dirty="0" err="1" smtClean="0"/>
              <a:t>rvalue</a:t>
            </a:r>
            <a:endParaRPr lang="en-US" altLang="zh-CN" dirty="0" smtClean="0"/>
          </a:p>
          <a:p>
            <a:r>
              <a:rPr lang="en-US" altLang="zh-CN" dirty="0" smtClean="0"/>
              <a:t>   const</a:t>
            </a:r>
            <a:r>
              <a:rPr lang="en-US" altLang="zh-CN" baseline="0" dirty="0" smtClean="0"/>
              <a:t> A&amp; a = A();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Returning a (class) object</a:t>
            </a:r>
          </a:p>
          <a:p>
            <a:r>
              <a:rPr lang="en-US" altLang="zh-CN" dirty="0" smtClean="0"/>
              <a:t>   A </a:t>
            </a:r>
            <a:r>
              <a:rPr lang="en-US" altLang="zh-CN" dirty="0" err="1" smtClean="0"/>
              <a:t>foo</a:t>
            </a:r>
            <a:r>
              <a:rPr lang="en-US" altLang="zh-CN" dirty="0" smtClean="0"/>
              <a:t>() { return A(); }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A conversion that create a pure </a:t>
            </a:r>
            <a:r>
              <a:rPr lang="en-US" altLang="zh-CN" dirty="0" err="1" smtClean="0"/>
              <a:t>rvalue</a:t>
            </a:r>
            <a:endParaRPr lang="en-US" altLang="zh-CN" dirty="0" smtClean="0"/>
          </a:p>
          <a:p>
            <a:r>
              <a:rPr lang="en-US" altLang="zh-CN" dirty="0" smtClean="0"/>
              <a:t>   void bar() {</a:t>
            </a:r>
          </a:p>
          <a:p>
            <a:r>
              <a:rPr lang="en-US" altLang="zh-CN" dirty="0" smtClean="0"/>
              <a:t>     A </a:t>
            </a:r>
            <a:r>
              <a:rPr lang="en-US" altLang="zh-CN" dirty="0" err="1" smtClean="0"/>
              <a:t>a</a:t>
            </a:r>
            <a:r>
              <a:rPr lang="en-US" altLang="zh-CN" dirty="0" smtClean="0"/>
              <a:t>;</a:t>
            </a:r>
          </a:p>
          <a:p>
            <a:r>
              <a:rPr lang="en-US" altLang="zh-CN" baseline="0" dirty="0" smtClean="0"/>
              <a:t>     </a:t>
            </a:r>
            <a:r>
              <a:rPr lang="en-US" altLang="zh-CN" dirty="0" smtClean="0"/>
              <a:t>a = 1; // create temp</a:t>
            </a:r>
          </a:p>
          <a:p>
            <a:r>
              <a:rPr lang="en-US" altLang="zh-CN" dirty="0" smtClean="0"/>
              <a:t>   }</a:t>
            </a:r>
          </a:p>
          <a:p>
            <a:r>
              <a:rPr lang="en-US" altLang="zh-CN" dirty="0" smtClean="0"/>
              <a:t>Throwing an exception</a:t>
            </a:r>
          </a:p>
          <a:p>
            <a:r>
              <a:rPr lang="en-US" altLang="zh-CN" dirty="0" smtClean="0"/>
              <a:t>   void car() {</a:t>
            </a:r>
          </a:p>
          <a:p>
            <a:r>
              <a:rPr lang="en-US" altLang="zh-CN" dirty="0" smtClean="0"/>
              <a:t>     throw</a:t>
            </a:r>
            <a:r>
              <a:rPr lang="en-US" altLang="zh-CN" baseline="0" dirty="0" smtClean="0"/>
              <a:t> A();</a:t>
            </a:r>
          </a:p>
          <a:p>
            <a:r>
              <a:rPr lang="en-US" altLang="zh-CN" baseline="0" dirty="0" smtClean="0"/>
              <a:t>   }</a:t>
            </a:r>
            <a:endParaRPr lang="en-US" altLang="zh-CN" dirty="0" smtClean="0"/>
          </a:p>
          <a:p>
            <a:r>
              <a:rPr lang="en-US" altLang="zh-CN" dirty="0" smtClean="0"/>
              <a:t>....</a:t>
            </a:r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85004-6847-4D77-977E-B1AFEBA78D77}" type="slidenum">
              <a:rPr lang="zh-CN" altLang="en-US" smtClean="0"/>
              <a:pPr/>
              <a:t>30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85004-6847-4D77-977E-B1AFEBA78D77}" type="slidenum">
              <a:rPr lang="zh-CN" altLang="en-US" smtClean="0"/>
              <a:pPr/>
              <a:t>31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temporary </a:t>
            </a:r>
            <a:r>
              <a:rPr lang="en-US" i="1" dirty="0" err="1" smtClean="0"/>
              <a:t>lcast_aux</a:t>
            </a:r>
            <a:r>
              <a:rPr lang="en-US" i="1" dirty="0" smtClean="0"/>
              <a:t> object </a:t>
            </a:r>
            <a:r>
              <a:rPr lang="en-US" dirty="0" smtClean="0"/>
              <a:t>ends its life before the temporary string for </a:t>
            </a:r>
            <a:r>
              <a:rPr lang="en-US" dirty="0" err="1" smtClean="0"/>
              <a:t>lcast's</a:t>
            </a:r>
            <a:r>
              <a:rPr lang="en-US" dirty="0" smtClean="0"/>
              <a:t> argument, which</a:t>
            </a:r>
            <a:r>
              <a:rPr lang="en-US" baseline="0" dirty="0" smtClean="0"/>
              <a:t> died at the end of the </a:t>
            </a:r>
            <a:r>
              <a:rPr lang="en-US" baseline="0" smtClean="0"/>
              <a:t>assignment statement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85004-6847-4D77-977E-B1AFEBA78D77}" type="slidenum">
              <a:rPr lang="zh-CN" altLang="en-US" smtClean="0"/>
              <a:pPr/>
              <a:t>33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/>
              <a:t>Declared names hide which by using directive</a:t>
            </a:r>
            <a:endParaRPr lang="zh-CN" altLang="en-US" dirty="0" smtClean="0"/>
          </a:p>
          <a:p>
            <a:r>
              <a:rPr lang="en-US" altLang="zh-CN" baseline="0" dirty="0" smtClean="0"/>
              <a:t>  --- This is very tricky, such issues is not very transparent. It is stipulated in the C++ standard.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85004-6847-4D77-977E-B1AFEBA78D77}" type="slidenum">
              <a:rPr lang="zh-CN" altLang="en-US" smtClean="0"/>
              <a:pPr/>
              <a:t>38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/>
              <a:t>Focus on the problem, not the solution</a:t>
            </a:r>
          </a:p>
          <a:p>
            <a:r>
              <a:rPr lang="en-US" altLang="zh-CN" dirty="0" smtClean="0"/>
              <a:t>   --- With a good solution,</a:t>
            </a:r>
            <a:r>
              <a:rPr lang="en-US" altLang="zh-CN" baseline="0" dirty="0" smtClean="0"/>
              <a:t> w</a:t>
            </a:r>
            <a:r>
              <a:rPr lang="en-US" altLang="zh-CN" dirty="0" smtClean="0"/>
              <a:t>e don't need to care</a:t>
            </a:r>
            <a:r>
              <a:rPr lang="en-US" altLang="zh-CN" baseline="0" dirty="0" smtClean="0"/>
              <a:t> the external dependencies, for example: a good in-memory data structure reduced memory usage 5x, we could load all data into memory, and disk access and space is not needed.</a:t>
            </a:r>
          </a:p>
          <a:p>
            <a:r>
              <a:rPr lang="en-US" altLang="zh-CN" baseline="0" dirty="0" smtClean="0"/>
              <a:t>   --- We speed up an application 10x, we need not to monitor it every where, need not to care about failover (just redo)....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85004-6847-4D77-977E-B1AFEBA78D77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I had be asked about a</a:t>
            </a:r>
            <a:r>
              <a:rPr lang="en-US" altLang="zh-CN" baseline="0" dirty="0" smtClean="0"/>
              <a:t> question: how to use the user defined operator= with non-self types in derived class?</a:t>
            </a:r>
          </a:p>
          <a:p>
            <a:endParaRPr lang="en-US" altLang="zh-CN" baseline="0" dirty="0" smtClean="0"/>
          </a:p>
          <a:p>
            <a:r>
              <a:rPr lang="en-US" altLang="zh-CN" baseline="0" dirty="0" smtClean="0"/>
              <a:t>Very simple, just write "using base::operator=;" in derived class.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But this has dangers: </a:t>
            </a:r>
            <a:r>
              <a:rPr lang="en-US" altLang="zh-CN" i="1" baseline="0" dirty="0" err="1" smtClean="0"/>
              <a:t>objDerived</a:t>
            </a:r>
            <a:r>
              <a:rPr lang="en-US" altLang="zh-CN" i="1" baseline="0" dirty="0" smtClean="0"/>
              <a:t> = </a:t>
            </a:r>
            <a:r>
              <a:rPr lang="en-US" altLang="zh-CN" i="1" baseline="0" dirty="0" err="1" smtClean="0"/>
              <a:t>objBase</a:t>
            </a:r>
            <a:r>
              <a:rPr lang="en-US" altLang="zh-CN" baseline="0" dirty="0" smtClean="0"/>
              <a:t>; will compile successful, but </a:t>
            </a:r>
            <a:r>
              <a:rPr lang="en-US" altLang="zh-CN" i="1" baseline="0" dirty="0" err="1" smtClean="0"/>
              <a:t>objDerived</a:t>
            </a:r>
            <a:r>
              <a:rPr lang="en-US" altLang="zh-CN" baseline="0" dirty="0" smtClean="0"/>
              <a:t> is in destructive state.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85004-6847-4D77-977E-B1AFEBA78D77}" type="slidenum">
              <a:rPr lang="zh-CN" altLang="en-US" smtClean="0"/>
              <a:pPr/>
              <a:t>39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85004-6847-4D77-977E-B1AFEBA78D77}" type="slidenum">
              <a:rPr lang="zh-CN" altLang="en-US" smtClean="0"/>
              <a:pPr/>
              <a:t>40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Why</a:t>
            </a:r>
            <a:r>
              <a:rPr lang="en-US" altLang="zh-CN" baseline="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use "puts" ?</a:t>
            </a:r>
          </a:p>
          <a:p>
            <a:r>
              <a:rPr lang="en-US" altLang="zh-CN" baseline="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  --- </a:t>
            </a:r>
            <a:r>
              <a:rPr lang="en-US" altLang="zh-CN" baseline="0" dirty="0" err="1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gcc</a:t>
            </a:r>
            <a:r>
              <a:rPr lang="en-US" altLang="zh-CN" baseline="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could optimize </a:t>
            </a:r>
            <a:r>
              <a:rPr lang="en-US" altLang="zh-CN" i="1" baseline="0" dirty="0" err="1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printf</a:t>
            </a:r>
            <a:r>
              <a:rPr lang="en-US" altLang="zh-CN" i="1" baseline="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("%s\n", </a:t>
            </a:r>
            <a:r>
              <a:rPr lang="en-US" altLang="zh-CN" i="1" baseline="0" dirty="0" err="1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cstr</a:t>
            </a:r>
            <a:r>
              <a:rPr lang="en-US" altLang="zh-CN" i="1" baseline="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);</a:t>
            </a:r>
            <a:r>
              <a:rPr lang="en-US" altLang="zh-CN" baseline="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to </a:t>
            </a:r>
            <a:r>
              <a:rPr lang="en-US" altLang="zh-CN" i="1" baseline="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puts(</a:t>
            </a:r>
            <a:r>
              <a:rPr lang="en-US" altLang="zh-CN" i="1" baseline="0" dirty="0" err="1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cstr</a:t>
            </a:r>
            <a:r>
              <a:rPr lang="en-US" altLang="zh-CN" i="1" baseline="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)</a:t>
            </a:r>
            <a:r>
              <a:rPr lang="en-US" altLang="zh-CN" baseline="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endParaRPr lang="en-US" altLang="zh-CN" dirty="0" smtClean="0">
              <a:solidFill>
                <a:srgbClr val="0000FF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  The standard said: because </a:t>
            </a:r>
            <a:r>
              <a:rPr lang="en-US" altLang="zh-CN" dirty="0" err="1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is a fundamental type, its dependent lookup namespace is empty, so </a:t>
            </a:r>
            <a:r>
              <a:rPr lang="en-US" altLang="zh-CN" dirty="0" err="1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foo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zh-CN" dirty="0" err="1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) will</a:t>
            </a:r>
            <a:r>
              <a:rPr lang="en-US" altLang="zh-CN" baseline="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not be found in 2nd-phase(parameter dependent) lookup.</a:t>
            </a:r>
          </a:p>
          <a:p>
            <a:r>
              <a:rPr lang="en-US" altLang="zh-CN" baseline="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  As I know, just </a:t>
            </a:r>
            <a:r>
              <a:rPr lang="en-US" altLang="zh-CN" baseline="0" dirty="0" err="1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gcc</a:t>
            </a:r>
            <a:r>
              <a:rPr lang="en-US" altLang="zh-CN" baseline="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and </a:t>
            </a:r>
            <a:r>
              <a:rPr lang="en-US" altLang="zh-CN" baseline="0" dirty="0" err="1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icc</a:t>
            </a:r>
            <a:r>
              <a:rPr lang="en-US" altLang="zh-CN" baseline="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implemented this semantic, </a:t>
            </a:r>
            <a:r>
              <a:rPr lang="en-US" altLang="zh-CN" baseline="0" dirty="0" err="1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vc</a:t>
            </a:r>
            <a:r>
              <a:rPr lang="en-US" altLang="zh-CN" baseline="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, clang, and </a:t>
            </a:r>
            <a:r>
              <a:rPr lang="en-US" altLang="zh-CN" baseline="0" dirty="0" err="1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gcc</a:t>
            </a:r>
            <a:r>
              <a:rPr lang="en-US" altLang="zh-CN" baseline="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3.4 are all not conform to the standard.</a:t>
            </a:r>
            <a:endParaRPr lang="en-US" altLang="zh-CN" dirty="0" smtClean="0">
              <a:solidFill>
                <a:srgbClr val="0000FF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  Is it a</a:t>
            </a:r>
            <a:r>
              <a:rPr lang="en-US" altLang="zh-CN" baseline="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standard bug? 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Suppose</a:t>
            </a:r>
            <a:r>
              <a:rPr lang="en-US" altLang="zh-CN" baseline="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zh-CN" baseline="0" dirty="0" err="1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foo</a:t>
            </a:r>
            <a:r>
              <a:rPr lang="en-US" altLang="zh-CN" baseline="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(A) and </a:t>
            </a:r>
            <a:r>
              <a:rPr lang="en-US" altLang="zh-CN" baseline="0" dirty="0" err="1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foo</a:t>
            </a:r>
            <a:r>
              <a:rPr lang="en-US" altLang="zh-CN" baseline="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zh-CN" baseline="0" dirty="0" err="1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en-US" altLang="zh-CN" baseline="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) and bar(T) are in different headers, according to the standard, the relative order of #include these file would yield different result.</a:t>
            </a:r>
          </a:p>
          <a:p>
            <a:r>
              <a:rPr lang="en-US" altLang="zh-CN" baseline="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  On the other hand, Function with fundamental parameter types usually not designed for parameter dependent lookup, the </a:t>
            </a:r>
            <a:r>
              <a:rPr lang="en-US" altLang="zh-CN" baseline="0" dirty="0" err="1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foo</a:t>
            </a:r>
            <a:r>
              <a:rPr lang="en-US" altLang="zh-CN" baseline="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zh-CN" baseline="0" dirty="0" err="1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en-US" altLang="zh-CN" baseline="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) is unintentional for called by bar(T), the semantic in standard is perfect. </a:t>
            </a:r>
          </a:p>
          <a:p>
            <a:r>
              <a:rPr lang="en-US" altLang="zh-CN" baseline="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  Who is right?</a:t>
            </a:r>
          </a:p>
          <a:p>
            <a:r>
              <a:rPr lang="en-US" altLang="zh-CN" baseline="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  Conclusion: if some function is designed for parameter dependent lookup, don't give it a common name, make the name weird and long, if this function is defined on fundamental types, define/declare it before the calling point.</a:t>
            </a:r>
            <a:endParaRPr lang="en-US" altLang="zh-CN" dirty="0" smtClean="0">
              <a:solidFill>
                <a:srgbClr val="0000FF"/>
              </a:solidFill>
              <a:latin typeface="Consolas" pitchFamily="49" charset="0"/>
              <a:cs typeface="Consolas" pitchFamily="49" charset="0"/>
            </a:endParaRPr>
          </a:p>
          <a:p>
            <a:endParaRPr lang="en-US" altLang="zh-CN" dirty="0" smtClean="0">
              <a:solidFill>
                <a:srgbClr val="0000FF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void </a:t>
            </a:r>
            <a:r>
              <a:rPr lang="en-US" altLang="zh-CN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foo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(A x) { puts(</a:t>
            </a:r>
            <a:r>
              <a:rPr lang="en-US" altLang="zh-CN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func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); }</a:t>
            </a:r>
            <a:r>
              <a:rPr lang="en-US" altLang="zh-CN" dirty="0" smtClean="0">
                <a:solidFill>
                  <a:srgbClr val="008000"/>
                </a:solidFill>
              </a:rPr>
              <a:t> is</a:t>
            </a:r>
            <a:r>
              <a:rPr lang="en-US" altLang="zh-CN" baseline="0" dirty="0" smtClean="0">
                <a:solidFill>
                  <a:srgbClr val="008000"/>
                </a:solidFill>
              </a:rPr>
              <a:t> </a:t>
            </a:r>
            <a:r>
              <a:rPr lang="en-US" altLang="zh-CN" dirty="0" smtClean="0">
                <a:solidFill>
                  <a:srgbClr val="008000"/>
                </a:solidFill>
              </a:rPr>
              <a:t>usually</a:t>
            </a:r>
            <a:r>
              <a:rPr lang="en-US" altLang="zh-CN" baseline="0" dirty="0" smtClean="0">
                <a:solidFill>
                  <a:srgbClr val="008000"/>
                </a:solidFill>
              </a:rPr>
              <a:t> defined as friend of A:</a:t>
            </a:r>
          </a:p>
          <a:p>
            <a:r>
              <a:rPr lang="en-US" altLang="zh-CN" baseline="0" dirty="0" err="1" smtClean="0">
                <a:solidFill>
                  <a:srgbClr val="008000"/>
                </a:solidFill>
              </a:rPr>
              <a:t>struct</a:t>
            </a:r>
            <a:r>
              <a:rPr lang="en-US" altLang="zh-CN" baseline="0" dirty="0" smtClean="0">
                <a:solidFill>
                  <a:srgbClr val="008000"/>
                </a:solidFill>
              </a:rPr>
              <a:t> A {</a:t>
            </a:r>
          </a:p>
          <a:p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 friend void </a:t>
            </a:r>
            <a:r>
              <a:rPr lang="en-US" altLang="zh-CN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foo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(A x) { puts(</a:t>
            </a:r>
            <a:r>
              <a:rPr lang="en-US" altLang="zh-CN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func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); }</a:t>
            </a:r>
          </a:p>
          <a:p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};</a:t>
            </a:r>
          </a:p>
          <a:p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This is more cohesive. especially when defining binary operator.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85004-6847-4D77-977E-B1AFEBA78D77}" type="slidenum">
              <a:rPr lang="zh-CN" altLang="en-US" smtClean="0"/>
              <a:pPr/>
              <a:t>41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85004-6847-4D77-977E-B1AFEBA78D77}" type="slidenum">
              <a:rPr lang="zh-CN" altLang="en-US" smtClean="0"/>
              <a:pPr/>
              <a:t>42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The first </a:t>
            </a:r>
            <a:r>
              <a:rPr lang="en-US" altLang="zh-CN" sz="1200" b="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sfinae</a:t>
            </a:r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function can be instantiated only if the address of data member </a:t>
            </a:r>
            <a:r>
              <a:rPr lang="en-US" altLang="zh-CN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U::X</a:t>
            </a:r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can be taken unambiguously.</a:t>
            </a:r>
          </a:p>
          <a:p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Address of </a:t>
            </a:r>
            <a:r>
              <a:rPr lang="en-US" altLang="zh-CN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U::X</a:t>
            </a:r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can be taken if there is exactly one </a:t>
            </a:r>
            <a:r>
              <a:rPr lang="en-US" altLang="zh-CN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</a:t>
            </a:r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data member in the </a:t>
            </a:r>
            <a:r>
              <a:rPr lang="en-US" altLang="zh-CN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Derived</a:t>
            </a:r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class; i.e., </a:t>
            </a:r>
            <a:r>
              <a:rPr lang="en-US" altLang="zh-CN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</a:t>
            </a:r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does not have data member </a:t>
            </a:r>
            <a:r>
              <a:rPr lang="en-US" altLang="zh-CN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</a:t>
            </a:r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If </a:t>
            </a:r>
            <a:r>
              <a:rPr lang="en-US" altLang="zh-CN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</a:t>
            </a:r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has </a:t>
            </a:r>
            <a:r>
              <a:rPr lang="en-US" altLang="zh-CN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</a:t>
            </a:r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in it, the address of </a:t>
            </a:r>
            <a:r>
              <a:rPr lang="en-US" altLang="zh-CN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U::X</a:t>
            </a:r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can't be taken without further disambiguation and therefore the instantiation of the first </a:t>
            </a:r>
            <a:r>
              <a:rPr lang="en-US" altLang="zh-CN" sz="1200" b="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sfinae</a:t>
            </a:r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fails and the other function is chosen, all without an error.</a:t>
            </a:r>
          </a:p>
          <a:p>
            <a:endParaRPr lang="en-US" altLang="zh-CN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boost has a macro for member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detector </a:t>
            </a:r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traits generator named: </a:t>
            </a:r>
            <a:r>
              <a:rPr lang="en-US" altLang="zh-CN" sz="1200" i="1" kern="12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BOOST_MPL_HAS_XXX_TRAIT_DEF(</a:t>
            </a:r>
            <a:r>
              <a:rPr lang="en-US" altLang="zh-CN" sz="1200" i="1" kern="1200" dirty="0" err="1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MemberName</a:t>
            </a:r>
            <a:r>
              <a:rPr lang="en-US" altLang="zh-CN" sz="1200" i="1" kern="12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)</a:t>
            </a:r>
            <a:endParaRPr lang="en-US" altLang="zh-CN" sz="1200" i="0" kern="1200" dirty="0" smtClean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  <a:p>
            <a:r>
              <a:rPr lang="en-US" altLang="zh-CN" sz="1200" i="0" kern="12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   It generate a type trait:</a:t>
            </a:r>
            <a:r>
              <a:rPr lang="en-US" altLang="zh-CN" sz="1200" i="1" kern="1200" baseline="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altLang="zh-CN" sz="1200" i="1" kern="1200" dirty="0" err="1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has_MemberName</a:t>
            </a:r>
            <a:endParaRPr lang="en-US" altLang="zh-CN" sz="1200" i="1" kern="1200" dirty="0" smtClean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  <a:p>
            <a:endParaRPr lang="en-US" altLang="zh-CN" sz="1200" i="1" kern="1200" dirty="0" smtClean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  <a:p>
            <a:r>
              <a:rPr lang="en-US" altLang="zh-CN" sz="1200" i="0" kern="12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   There are Other SFINAE idioms such as </a:t>
            </a:r>
            <a:r>
              <a:rPr lang="en-US" altLang="zh-CN" sz="1200" i="0" kern="1200" dirty="0" err="1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enable_if</a:t>
            </a:r>
            <a:r>
              <a:rPr lang="en-US" altLang="zh-CN" sz="1200" i="0" kern="12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,....</a:t>
            </a:r>
            <a:endParaRPr lang="zh-CN" altLang="en-US" i="0" dirty="0">
              <a:solidFill>
                <a:srgbClr val="C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85004-6847-4D77-977E-B1AFEBA78D77}" type="slidenum">
              <a:rPr lang="zh-CN" altLang="en-US" smtClean="0"/>
              <a:pPr/>
              <a:t>43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85004-6847-4D77-977E-B1AFEBA78D77}" type="slidenum">
              <a:rPr lang="zh-CN" altLang="en-US" smtClean="0"/>
              <a:pPr/>
              <a:t>44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baseline="0" dirty="0" smtClean="0"/>
              <a:t>   </a:t>
            </a:r>
            <a:r>
              <a:rPr lang="en-US" altLang="zh-CN" dirty="0" smtClean="0"/>
              <a:t>According</a:t>
            </a:r>
            <a:r>
              <a:rPr lang="en-US" altLang="zh-CN" baseline="0" dirty="0" smtClean="0"/>
              <a:t> to the C++ standard, s</a:t>
            </a:r>
            <a:r>
              <a:rPr lang="en-US" altLang="zh-CN" dirty="0" smtClean="0"/>
              <a:t>uch operators are implicit inline, the</a:t>
            </a:r>
            <a:r>
              <a:rPr lang="en-US" altLang="zh-CN" baseline="0" dirty="0" smtClean="0"/>
              <a:t> forwarded private implementation could be non-inline. It is also described in "</a:t>
            </a:r>
            <a:r>
              <a:rPr lang="en-US" altLang="zh-CN" i="1" baseline="0" dirty="0" smtClean="0"/>
              <a:t>Effective C++ 3rd edition</a:t>
            </a:r>
            <a:r>
              <a:rPr lang="en-US" altLang="zh-CN" baseline="0" dirty="0" smtClean="0"/>
              <a:t>".</a:t>
            </a:r>
          </a:p>
          <a:p>
            <a:r>
              <a:rPr lang="en-US" altLang="zh-CN" baseline="0" dirty="0" smtClean="0"/>
              <a:t>   This may not exactly true in reality, many compiler treat implicit inline and explicit inline differently. Implicit inline is less aggressive to be really </a:t>
            </a:r>
            <a:r>
              <a:rPr lang="en-US" altLang="zh-CN" baseline="0" dirty="0" err="1" smtClean="0"/>
              <a:t>inlined</a:t>
            </a:r>
            <a:r>
              <a:rPr lang="en-US" altLang="zh-CN" baseline="0" dirty="0" smtClean="0"/>
              <a:t>. And compiler will disable inline when the function body is too large.</a:t>
            </a:r>
          </a:p>
          <a:p>
            <a:r>
              <a:rPr lang="en-US" altLang="zh-CN" dirty="0" smtClean="0"/>
              <a:t>   But it is exactly true when the private implementation</a:t>
            </a:r>
            <a:r>
              <a:rPr lang="en-US" altLang="zh-CN" baseline="0" dirty="0" smtClean="0"/>
              <a:t> is in </a:t>
            </a:r>
            <a:r>
              <a:rPr lang="en-US" altLang="zh-CN" baseline="0" dirty="0" err="1" smtClean="0"/>
              <a:t>cpp</a:t>
            </a:r>
            <a:r>
              <a:rPr lang="en-US" altLang="zh-CN" baseline="0" dirty="0" smtClean="0"/>
              <a:t> files and the friend is in header files.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85004-6847-4D77-977E-B1AFEBA78D77}" type="slidenum">
              <a:rPr lang="zh-CN" altLang="en-US" smtClean="0"/>
              <a:pPr/>
              <a:t>47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85004-6847-4D77-977E-B1AFEBA78D77}" type="slidenum">
              <a:rPr lang="zh-CN" altLang="en-US" smtClean="0"/>
              <a:pPr/>
              <a:t>48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Building</a:t>
            </a:r>
            <a:r>
              <a:rPr lang="en-US" altLang="zh-CN" baseline="0" dirty="0" smtClean="0"/>
              <a:t> blocks: The interface to the mechanisms.</a:t>
            </a:r>
          </a:p>
          <a:p>
            <a:endParaRPr lang="en-US" altLang="zh-CN" baseline="0" dirty="0" smtClean="0"/>
          </a:p>
          <a:p>
            <a:r>
              <a:rPr lang="en-US" altLang="zh-CN" baseline="0" dirty="0" smtClean="0"/>
              <a:t>Mechanisms: We tell the system to do something by mechanisms provided by the system.</a:t>
            </a:r>
          </a:p>
          <a:p>
            <a:endParaRPr lang="en-US" altLang="zh-CN" baseline="0" dirty="0" smtClean="0"/>
          </a:p>
          <a:p>
            <a:r>
              <a:rPr lang="en-US" altLang="zh-CN" dirty="0" smtClean="0"/>
              <a:t>Policy: Policy</a:t>
            </a:r>
            <a:r>
              <a:rPr lang="en-US" altLang="zh-CN" baseline="0" dirty="0" smtClean="0"/>
              <a:t> tell us how to do something. It force us to do something by its way.</a:t>
            </a:r>
          </a:p>
          <a:p>
            <a:endParaRPr lang="en-US" altLang="zh-CN" baseline="0" dirty="0" smtClean="0"/>
          </a:p>
          <a:p>
            <a:r>
              <a:rPr lang="en-US" altLang="zh-CN" baseline="0" dirty="0" smtClean="0"/>
              <a:t>Solution: A box which has some function, controlled by some knobs/parameters. We </a:t>
            </a:r>
            <a:r>
              <a:rPr lang="en-US" altLang="zh-CN" baseline="0" dirty="0" err="1" smtClean="0"/>
              <a:t>config</a:t>
            </a:r>
            <a:r>
              <a:rPr lang="en-US" altLang="zh-CN" baseline="0" dirty="0" smtClean="0"/>
              <a:t> the knobs, and the box will do the right thing in its way.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This is just my opinion on the differences between these concepts. Every one have</a:t>
            </a:r>
            <a:r>
              <a:rPr lang="en-US" altLang="zh-CN" baseline="0" dirty="0" smtClean="0"/>
              <a:t> their own opinions.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85004-6847-4D77-977E-B1AFEBA78D77}" type="slidenum">
              <a:rPr lang="zh-CN" altLang="en-US" smtClean="0"/>
              <a:pPr/>
              <a:t>50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85004-6847-4D77-977E-B1AFEBA78D77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85004-6847-4D77-977E-B1AFEBA78D77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Assume reserve(0) will allocate 1 element memory.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85004-6847-4D77-977E-B1AFEBA78D77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Java:</a:t>
            </a:r>
          </a:p>
          <a:p>
            <a:pPr lvl="1"/>
            <a:r>
              <a:rPr lang="en-US" altLang="zh-CN" dirty="0" err="1" smtClean="0"/>
              <a:t>assert(boolean_expression</a:t>
            </a:r>
            <a:r>
              <a:rPr lang="en-US" altLang="zh-CN" dirty="0" smtClean="0"/>
              <a:t>)</a:t>
            </a:r>
          </a:p>
          <a:p>
            <a:r>
              <a:rPr lang="en-US" altLang="zh-CN" dirty="0" smtClean="0"/>
              <a:t>java -ea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85004-6847-4D77-977E-B1AFEBA78D77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CFCB6E-7D93-4B64-8767-2856E2B21A9C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Write more asserts outside</a:t>
            </a:r>
            <a:r>
              <a:rPr lang="en-US" altLang="zh-CN" baseline="0" dirty="0" smtClean="0"/>
              <a:t> of loops/hot spot, less inside of loops.</a:t>
            </a:r>
          </a:p>
          <a:p>
            <a:endParaRPr lang="en-US" altLang="zh-CN" baseline="0" dirty="0" smtClean="0"/>
          </a:p>
          <a:p>
            <a:r>
              <a:rPr lang="en-US" altLang="zh-CN" dirty="0" smtClean="0"/>
              <a:t>// assertion can have different levels ...</a:t>
            </a:r>
          </a:p>
          <a:p>
            <a:r>
              <a:rPr lang="en-US" altLang="zh-CN" dirty="0" smtClean="0"/>
              <a:t>#define </a:t>
            </a:r>
            <a:r>
              <a:rPr lang="en-US" altLang="zh-CN" dirty="0" err="1" smtClean="0"/>
              <a:t>Assert(level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expr</a:t>
            </a:r>
            <a:r>
              <a:rPr lang="en-US" altLang="zh-CN" dirty="0" smtClean="0"/>
              <a:t>)  </a:t>
            </a:r>
            <a:r>
              <a:rPr lang="en-US" altLang="zh-CN" dirty="0" err="1" smtClean="0"/>
              <a:t>Assert_aux(level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expr</a:t>
            </a:r>
            <a:r>
              <a:rPr lang="en-US" altLang="zh-CN" dirty="0" smtClean="0"/>
              <a:t>, #</a:t>
            </a:r>
            <a:r>
              <a:rPr lang="en-US" altLang="zh-CN" dirty="0" err="1" smtClean="0"/>
              <a:t>expr</a:t>
            </a:r>
            <a:r>
              <a:rPr lang="en-US" altLang="zh-CN" dirty="0" smtClean="0"/>
              <a:t>, __FILE__, __LINE__)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inline void </a:t>
            </a:r>
            <a:r>
              <a:rPr lang="en-US" altLang="zh-CN" dirty="0" err="1" smtClean="0"/>
              <a:t>Logger::Assert_aux(LogLevel</a:t>
            </a:r>
            <a:r>
              <a:rPr lang="en-US" altLang="zh-CN" dirty="0" smtClean="0"/>
              <a:t> level, </a:t>
            </a:r>
            <a:r>
              <a:rPr lang="en-US" altLang="zh-CN" dirty="0" err="1" smtClean="0"/>
              <a:t>bool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expr</a:t>
            </a:r>
            <a:r>
              <a:rPr lang="en-US" altLang="zh-CN" dirty="0" smtClean="0"/>
              <a:t>, const char* </a:t>
            </a:r>
            <a:r>
              <a:rPr lang="en-US" altLang="zh-CN" dirty="0" err="1" smtClean="0"/>
              <a:t>strExpr</a:t>
            </a:r>
            <a:r>
              <a:rPr lang="en-US" altLang="zh-CN" dirty="0" smtClean="0"/>
              <a:t>, const char* file,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line) {</a:t>
            </a:r>
          </a:p>
          <a:p>
            <a:r>
              <a:rPr lang="en-US" altLang="zh-CN" dirty="0" smtClean="0"/>
              <a:t>    // </a:t>
            </a:r>
            <a:r>
              <a:rPr lang="en-US" altLang="zh-CN" baseline="0" dirty="0" smtClean="0"/>
              <a:t> __</a:t>
            </a:r>
            <a:r>
              <a:rPr lang="en-US" altLang="zh-CN" baseline="0" dirty="0" err="1" smtClean="0"/>
              <a:t>builtin_expect(expr</a:t>
            </a:r>
            <a:r>
              <a:rPr lang="en-US" altLang="zh-CN" baseline="0" dirty="0" smtClean="0"/>
              <a:t>, 1) tells </a:t>
            </a:r>
            <a:r>
              <a:rPr lang="en-US" altLang="zh-CN" baseline="0" dirty="0" err="1" smtClean="0"/>
              <a:t>gcc</a:t>
            </a:r>
            <a:r>
              <a:rPr lang="en-US" altLang="zh-CN" baseline="0" dirty="0" smtClean="0"/>
              <a:t> </a:t>
            </a:r>
            <a:r>
              <a:rPr lang="en-US" altLang="zh-CN" baseline="0" dirty="0" err="1" smtClean="0"/>
              <a:t>expre</a:t>
            </a:r>
            <a:r>
              <a:rPr lang="en-US" altLang="zh-CN" baseline="0" dirty="0" smtClean="0"/>
              <a:t> is expected to be true, </a:t>
            </a:r>
          </a:p>
          <a:p>
            <a:r>
              <a:rPr lang="en-US" altLang="zh-CN" baseline="0" dirty="0" smtClean="0"/>
              <a:t>    //  </a:t>
            </a:r>
            <a:r>
              <a:rPr lang="en-US" altLang="zh-CN" baseline="0" dirty="0" err="1" smtClean="0"/>
              <a:t>gcc</a:t>
            </a:r>
            <a:r>
              <a:rPr lang="en-US" altLang="zh-CN" baseline="0" dirty="0" smtClean="0"/>
              <a:t> will generate faster code for such expectation</a:t>
            </a:r>
          </a:p>
          <a:p>
            <a:r>
              <a:rPr lang="en-US" altLang="zh-CN" baseline="0" dirty="0" smtClean="0"/>
              <a:t>    //  because this function is inline, compiler maybe omit the testing for const </a:t>
            </a:r>
            <a:r>
              <a:rPr lang="en-US" altLang="zh-CN" baseline="0" dirty="0" err="1" smtClean="0"/>
              <a:t>expr</a:t>
            </a:r>
            <a:endParaRPr lang="en-US" altLang="zh-CN" dirty="0" smtClean="0"/>
          </a:p>
          <a:p>
            <a:r>
              <a:rPr lang="en-US" altLang="zh-CN" dirty="0" smtClean="0"/>
              <a:t>   </a:t>
            </a:r>
            <a:r>
              <a:rPr lang="en-US" altLang="zh-CN" baseline="0" dirty="0" smtClean="0"/>
              <a:t> if (__</a:t>
            </a:r>
            <a:r>
              <a:rPr lang="en-US" altLang="zh-CN" baseline="0" dirty="0" err="1" smtClean="0"/>
              <a:t>builtin_expect(expr</a:t>
            </a:r>
            <a:r>
              <a:rPr lang="en-US" altLang="zh-CN" baseline="0" dirty="0" smtClean="0"/>
              <a:t>, 1))</a:t>
            </a:r>
          </a:p>
          <a:p>
            <a:r>
              <a:rPr lang="en-US" altLang="zh-CN" baseline="0" dirty="0" smtClean="0"/>
              <a:t>        </a:t>
            </a:r>
            <a:r>
              <a:rPr lang="en-US" altLang="zh-CN" baseline="0" dirty="0" err="1" smtClean="0"/>
              <a:t>log_assert(level</a:t>
            </a:r>
            <a:r>
              <a:rPr lang="en-US" altLang="zh-CN" baseline="0" dirty="0" smtClean="0"/>
              <a:t>, </a:t>
            </a:r>
            <a:r>
              <a:rPr lang="en-US" altLang="zh-CN" baseline="0" dirty="0" err="1" smtClean="0"/>
              <a:t>strExpr</a:t>
            </a:r>
            <a:r>
              <a:rPr lang="en-US" altLang="zh-CN" baseline="0" dirty="0" smtClean="0"/>
              <a:t>, file, line);</a:t>
            </a:r>
          </a:p>
          <a:p>
            <a:r>
              <a:rPr lang="en-US" altLang="zh-CN" baseline="0" dirty="0" smtClean="0"/>
              <a:t>}</a:t>
            </a:r>
          </a:p>
          <a:p>
            <a:endParaRPr lang="en-US" altLang="zh-CN" baseline="0" dirty="0" smtClean="0"/>
          </a:p>
          <a:p>
            <a:r>
              <a:rPr lang="en-US" altLang="zh-CN" baseline="0" dirty="0" smtClean="0"/>
              <a:t>// </a:t>
            </a:r>
            <a:r>
              <a:rPr lang="en-US" altLang="zh-CN" baseline="0" dirty="0" err="1" smtClean="0"/>
              <a:t>noinline</a:t>
            </a:r>
            <a:r>
              <a:rPr lang="en-US" altLang="zh-CN" baseline="0" dirty="0" smtClean="0"/>
              <a:t> this function makes the </a:t>
            </a:r>
            <a:r>
              <a:rPr lang="en-US" altLang="zh-CN" baseline="0" dirty="0" err="1" smtClean="0"/>
              <a:t>inlined</a:t>
            </a:r>
            <a:r>
              <a:rPr lang="en-US" altLang="zh-CN" baseline="0" dirty="0" smtClean="0"/>
              <a:t> code of </a:t>
            </a:r>
            <a:r>
              <a:rPr lang="en-US" altLang="zh-CN" dirty="0" err="1" smtClean="0"/>
              <a:t>Assert_aux</a:t>
            </a:r>
            <a:r>
              <a:rPr lang="en-US" altLang="zh-CN" dirty="0" smtClean="0"/>
              <a:t> to be smaller</a:t>
            </a:r>
            <a:endParaRPr lang="en-US" altLang="zh-CN" baseline="0" dirty="0" smtClean="0"/>
          </a:p>
          <a:p>
            <a:r>
              <a:rPr lang="en-US" altLang="zh-CN" baseline="0" dirty="0" smtClean="0"/>
              <a:t>__</a:t>
            </a:r>
            <a:r>
              <a:rPr lang="en-US" altLang="zh-CN" baseline="0" dirty="0" err="1" smtClean="0"/>
              <a:t>attribute__((noinline</a:t>
            </a:r>
            <a:r>
              <a:rPr lang="en-US" altLang="zh-CN" baseline="0" dirty="0" smtClean="0"/>
              <a:t>))</a:t>
            </a:r>
          </a:p>
          <a:p>
            <a:r>
              <a:rPr lang="en-US" altLang="zh-CN" dirty="0" smtClean="0"/>
              <a:t>void </a:t>
            </a:r>
            <a:r>
              <a:rPr lang="en-US" altLang="zh-CN" dirty="0" err="1" smtClean="0"/>
              <a:t>Logger::</a:t>
            </a:r>
            <a:r>
              <a:rPr lang="en-US" altLang="zh-CN" baseline="0" dirty="0" err="1" smtClean="0"/>
              <a:t>log_assert</a:t>
            </a:r>
            <a:r>
              <a:rPr lang="en-US" altLang="zh-CN" dirty="0" err="1" smtClean="0"/>
              <a:t>(int</a:t>
            </a:r>
            <a:r>
              <a:rPr lang="en-US" altLang="zh-CN" dirty="0" smtClean="0"/>
              <a:t> level, const char* </a:t>
            </a:r>
            <a:r>
              <a:rPr lang="en-US" altLang="zh-CN" dirty="0" err="1" smtClean="0"/>
              <a:t>strExpr</a:t>
            </a:r>
            <a:r>
              <a:rPr lang="en-US" altLang="zh-CN" dirty="0" smtClean="0"/>
              <a:t>, const char* file,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line) {</a:t>
            </a:r>
          </a:p>
          <a:p>
            <a:r>
              <a:rPr lang="en-US" altLang="zh-CN" dirty="0" smtClean="0"/>
              <a:t>    // </a:t>
            </a:r>
            <a:r>
              <a:rPr lang="en-US" altLang="zh-CN" baseline="0" dirty="0" smtClean="0"/>
              <a:t> __</a:t>
            </a:r>
            <a:r>
              <a:rPr lang="en-US" altLang="zh-CN" baseline="0" dirty="0" err="1" smtClean="0"/>
              <a:t>builtin_expect(expr</a:t>
            </a:r>
            <a:r>
              <a:rPr lang="en-US" altLang="zh-CN" baseline="0" dirty="0" smtClean="0"/>
              <a:t>, 1) tells </a:t>
            </a:r>
            <a:r>
              <a:rPr lang="en-US" altLang="zh-CN" baseline="0" dirty="0" err="1" smtClean="0"/>
              <a:t>gcc</a:t>
            </a:r>
            <a:r>
              <a:rPr lang="en-US" altLang="zh-CN" baseline="0" dirty="0" smtClean="0"/>
              <a:t> </a:t>
            </a:r>
            <a:r>
              <a:rPr lang="en-US" altLang="zh-CN" baseline="0" dirty="0" err="1" smtClean="0"/>
              <a:t>expre</a:t>
            </a:r>
            <a:r>
              <a:rPr lang="en-US" altLang="zh-CN" baseline="0" dirty="0" smtClean="0"/>
              <a:t> is expected to be true, </a:t>
            </a:r>
          </a:p>
          <a:p>
            <a:r>
              <a:rPr lang="en-US" altLang="zh-CN" baseline="0" dirty="0" smtClean="0"/>
              <a:t>    //  </a:t>
            </a:r>
            <a:r>
              <a:rPr lang="en-US" altLang="zh-CN" baseline="0" dirty="0" err="1" smtClean="0"/>
              <a:t>gcc</a:t>
            </a:r>
            <a:r>
              <a:rPr lang="en-US" altLang="zh-CN" baseline="0" dirty="0" smtClean="0"/>
              <a:t> will generate faster code for such expectation</a:t>
            </a:r>
          </a:p>
          <a:p>
            <a:r>
              <a:rPr lang="en-US" altLang="zh-CN" baseline="0" dirty="0" smtClean="0"/>
              <a:t>    //  because this function is inline, compiler maybe omit the testing for const </a:t>
            </a:r>
            <a:r>
              <a:rPr lang="en-US" altLang="zh-CN" baseline="0" dirty="0" err="1" smtClean="0"/>
              <a:t>expr</a:t>
            </a:r>
            <a:endParaRPr lang="en-US" altLang="zh-CN" baseline="0" dirty="0" smtClean="0"/>
          </a:p>
          <a:p>
            <a:r>
              <a:rPr lang="en-US" altLang="zh-CN" baseline="0" dirty="0" smtClean="0"/>
              <a:t>    if (this-&gt;</a:t>
            </a:r>
            <a:r>
              <a:rPr lang="en-US" altLang="zh-CN" baseline="0" dirty="0" err="1" smtClean="0"/>
              <a:t>configured_log_assert_level</a:t>
            </a:r>
            <a:r>
              <a:rPr lang="en-US" altLang="zh-CN" baseline="0" dirty="0" smtClean="0"/>
              <a:t> &gt;= level)</a:t>
            </a:r>
          </a:p>
          <a:p>
            <a:r>
              <a:rPr lang="en-US" altLang="zh-CN" baseline="0" dirty="0" smtClean="0"/>
              <a:t>        </a:t>
            </a:r>
            <a:r>
              <a:rPr lang="en-US" altLang="zh-CN" baseline="0" dirty="0" err="1" smtClean="0"/>
              <a:t>fprintf(logfile</a:t>
            </a:r>
            <a:r>
              <a:rPr lang="en-US" altLang="zh-CN" baseline="0" dirty="0" smtClean="0"/>
              <a:t>, "</a:t>
            </a:r>
            <a:r>
              <a:rPr lang="en-US" altLang="zh-CN" baseline="0" dirty="0" err="1" smtClean="0"/>
              <a:t>assert[%d</a:t>
            </a:r>
            <a:r>
              <a:rPr lang="en-US" altLang="zh-CN" baseline="0" dirty="0" smtClean="0"/>
              <a:t>] failed at %</a:t>
            </a:r>
            <a:r>
              <a:rPr lang="en-US" altLang="zh-CN" baseline="0" dirty="0" err="1" smtClean="0"/>
              <a:t>s:%d</a:t>
            </a:r>
            <a:r>
              <a:rPr lang="en-US" altLang="zh-CN" baseline="0" dirty="0" smtClean="0"/>
              <a:t>, </a:t>
            </a:r>
            <a:r>
              <a:rPr lang="en-US" altLang="zh-CN" baseline="0" dirty="0" err="1" smtClean="0"/>
              <a:t>expr:%s\n</a:t>
            </a:r>
            <a:r>
              <a:rPr lang="en-US" altLang="zh-CN" baseline="0" dirty="0" smtClean="0"/>
              <a:t>", level, file, line, </a:t>
            </a:r>
            <a:r>
              <a:rPr lang="en-US" altLang="zh-CN" baseline="0" dirty="0" err="1" smtClean="0"/>
              <a:t>strExpr</a:t>
            </a:r>
            <a:r>
              <a:rPr lang="en-US" altLang="zh-CN" baseline="0" dirty="0" smtClean="0"/>
              <a:t>);</a:t>
            </a:r>
          </a:p>
          <a:p>
            <a:r>
              <a:rPr lang="en-US" altLang="zh-CN" baseline="0" dirty="0" smtClean="0"/>
              <a:t>}</a:t>
            </a:r>
          </a:p>
          <a:p>
            <a:r>
              <a:rPr lang="en-US" altLang="zh-CN" dirty="0" err="1" smtClean="0"/>
              <a:t>enum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Logger::LogLevel</a:t>
            </a:r>
            <a:r>
              <a:rPr lang="en-US" altLang="zh-CN" baseline="0" dirty="0" smtClean="0"/>
              <a:t> {</a:t>
            </a:r>
          </a:p>
          <a:p>
            <a:r>
              <a:rPr lang="en-US" altLang="zh-CN" baseline="0" dirty="0" smtClean="0"/>
              <a:t>// This is just an example, real logger should have more levels</a:t>
            </a:r>
          </a:p>
          <a:p>
            <a:r>
              <a:rPr lang="en-US" altLang="zh-CN" baseline="0" dirty="0" smtClean="0"/>
              <a:t>   prod = 0,</a:t>
            </a:r>
          </a:p>
          <a:p>
            <a:r>
              <a:rPr lang="en-US" altLang="zh-CN" baseline="0" dirty="0" smtClean="0"/>
              <a:t>   debug = 1,</a:t>
            </a:r>
          </a:p>
          <a:p>
            <a:r>
              <a:rPr lang="en-US" altLang="zh-CN" baseline="0" dirty="0" smtClean="0"/>
              <a:t>   fatal = 2, // Yes, last </a:t>
            </a:r>
            <a:r>
              <a:rPr lang="en-US" altLang="zh-CN" baseline="0" dirty="0" err="1" smtClean="0"/>
              <a:t>enum</a:t>
            </a:r>
            <a:r>
              <a:rPr lang="en-US" altLang="zh-CN" baseline="0" dirty="0" smtClean="0"/>
              <a:t> value could have optional trailing ","</a:t>
            </a:r>
          </a:p>
          <a:p>
            <a:r>
              <a:rPr lang="en-US" altLang="zh-CN" baseline="0" dirty="0" smtClean="0"/>
              <a:t>};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//...</a:t>
            </a:r>
          </a:p>
          <a:p>
            <a:r>
              <a:rPr lang="en-US" altLang="zh-CN" dirty="0" err="1" smtClean="0"/>
              <a:t>log.Assert(log.debug</a:t>
            </a:r>
            <a:r>
              <a:rPr lang="en-US" altLang="zh-CN" dirty="0" smtClean="0"/>
              <a:t>, a == </a:t>
            </a:r>
            <a:r>
              <a:rPr lang="en-US" altLang="zh-CN" dirty="0" err="1" smtClean="0"/>
              <a:t>b</a:t>
            </a:r>
            <a:r>
              <a:rPr lang="en-US" altLang="zh-CN" dirty="0" smtClean="0"/>
              <a:t>);</a:t>
            </a:r>
          </a:p>
          <a:p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85004-6847-4D77-977E-B1AFEBA78D77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85004-6847-4D77-977E-B1AFEBA78D77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B0202-F074-4F8C-B41F-498C445F55C7}" type="datetimeFigureOut">
              <a:rPr lang="zh-CN" altLang="en-US" smtClean="0"/>
              <a:pPr/>
              <a:t>1/4/12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17770-38D9-4CE0-89DE-F7259B91524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B0202-F074-4F8C-B41F-498C445F55C7}" type="datetimeFigureOut">
              <a:rPr lang="zh-CN" altLang="en-US" smtClean="0"/>
              <a:pPr/>
              <a:t>1/4/12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17770-38D9-4CE0-89DE-F7259B91524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B0202-F074-4F8C-B41F-498C445F55C7}" type="datetimeFigureOut">
              <a:rPr lang="zh-CN" altLang="en-US" smtClean="0"/>
              <a:pPr/>
              <a:t>1/4/12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17770-38D9-4CE0-89DE-F7259B91524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B0202-F074-4F8C-B41F-498C445F55C7}" type="datetimeFigureOut">
              <a:rPr lang="zh-CN" altLang="en-US" smtClean="0"/>
              <a:pPr/>
              <a:t>1/4/12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17770-38D9-4CE0-89DE-F7259B91524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B0202-F074-4F8C-B41F-498C445F55C7}" type="datetimeFigureOut">
              <a:rPr lang="zh-CN" altLang="en-US" smtClean="0"/>
              <a:pPr/>
              <a:t>1/4/12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17770-38D9-4CE0-89DE-F7259B91524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B0202-F074-4F8C-B41F-498C445F55C7}" type="datetimeFigureOut">
              <a:rPr lang="zh-CN" altLang="en-US" smtClean="0"/>
              <a:pPr/>
              <a:t>1/4/12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17770-38D9-4CE0-89DE-F7259B91524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B0202-F074-4F8C-B41F-498C445F55C7}" type="datetimeFigureOut">
              <a:rPr lang="zh-CN" altLang="en-US" smtClean="0"/>
              <a:pPr/>
              <a:t>1/4/12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17770-38D9-4CE0-89DE-F7259B91524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B0202-F074-4F8C-B41F-498C445F55C7}" type="datetimeFigureOut">
              <a:rPr lang="zh-CN" altLang="en-US" smtClean="0"/>
              <a:pPr/>
              <a:t>1/4/12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17770-38D9-4CE0-89DE-F7259B91524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B0202-F074-4F8C-B41F-498C445F55C7}" type="datetimeFigureOut">
              <a:rPr lang="zh-CN" altLang="en-US" smtClean="0"/>
              <a:pPr/>
              <a:t>1/4/12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17770-38D9-4CE0-89DE-F7259B91524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B0202-F074-4F8C-B41F-498C445F55C7}" type="datetimeFigureOut">
              <a:rPr lang="zh-CN" altLang="en-US" smtClean="0"/>
              <a:pPr/>
              <a:t>1/4/12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17770-38D9-4CE0-89DE-F7259B91524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B0202-F074-4F8C-B41F-498C445F55C7}" type="datetimeFigureOut">
              <a:rPr lang="zh-CN" altLang="en-US" smtClean="0"/>
              <a:pPr/>
              <a:t>1/4/12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17770-38D9-4CE0-89DE-F7259B91524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B0202-F074-4F8C-B41F-498C445F55C7}" type="datetimeFigureOut">
              <a:rPr lang="zh-CN" altLang="en-US" smtClean="0"/>
              <a:pPr/>
              <a:t>1/4/12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17770-38D9-4CE0-89DE-F7259B91524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penglei@yahoo-inc.com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ode.google.com/p/febird" TargetMode="Externa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1470025"/>
          </a:xfrm>
        </p:spPr>
        <p:txBody>
          <a:bodyPr/>
          <a:lstStyle/>
          <a:p>
            <a:r>
              <a:rPr lang="en-US" altLang="zh-CN" dirty="0" smtClean="0"/>
              <a:t>C++ Best Practice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Peng Lei (</a:t>
            </a:r>
            <a:r>
              <a:rPr lang="en-US" altLang="zh-CN" dirty="0" smtClean="0">
                <a:hlinkClick r:id="rId2"/>
              </a:rPr>
              <a:t>penglei@yahoo-inc.com</a:t>
            </a:r>
            <a:r>
              <a:rPr lang="en-US" altLang="zh-CN" dirty="0" smtClean="0"/>
              <a:t>)</a:t>
            </a:r>
          </a:p>
          <a:p>
            <a:r>
              <a:rPr lang="en-US" altLang="zh-CN" dirty="0" smtClean="0"/>
              <a:t>2012-1</a:t>
            </a:r>
            <a:r>
              <a:rPr lang="en-US" altLang="zh-CN" dirty="0" smtClean="0"/>
              <a:t>-4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keep class invariant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853136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Object state often need changes</a:t>
            </a:r>
          </a:p>
          <a:p>
            <a:r>
              <a:rPr lang="en-US" altLang="zh-CN" dirty="0" smtClean="0"/>
              <a:t>class invariant should be kept, at least between calling of public functions</a:t>
            </a:r>
          </a:p>
          <a:p>
            <a:pPr lvl="1"/>
            <a:r>
              <a:rPr lang="en-US" altLang="zh-CN" dirty="0" smtClean="0"/>
              <a:t>class invariant may be violated between calling private non-const function</a:t>
            </a:r>
          </a:p>
          <a:p>
            <a:pPr lvl="1"/>
            <a:r>
              <a:rPr lang="en-US" altLang="zh-CN" dirty="0" smtClean="0"/>
              <a:t>class invariant often violated in the implementation of any non-const </a:t>
            </a:r>
            <a:r>
              <a:rPr lang="en-US" altLang="zh-CN" dirty="0" smtClean="0"/>
              <a:t>function</a:t>
            </a:r>
          </a:p>
          <a:p>
            <a:r>
              <a:rPr lang="en-US" altLang="zh-CN" dirty="0" smtClean="0"/>
              <a:t>This is property of encapsulation</a:t>
            </a:r>
          </a:p>
          <a:p>
            <a:pPr lvl="1"/>
            <a:r>
              <a:rPr lang="en-US" altLang="zh-CN" dirty="0" smtClean="0"/>
              <a:t>Hide the details and nasty things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868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Keep class invariant on exceptions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 smtClean="0"/>
              <a:t>Put exceptional code before non-</a:t>
            </a:r>
            <a:r>
              <a:rPr lang="en-US" altLang="zh-CN" dirty="0" smtClean="0"/>
              <a:t>exceptional</a:t>
            </a:r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r>
              <a:rPr lang="en-US" dirty="0" smtClean="0">
                <a:solidFill>
                  <a:srgbClr val="0000FF"/>
                </a:solidFill>
                <a:latin typeface="Consolas"/>
                <a:cs typeface="Consolas"/>
              </a:rPr>
              <a:t>void </a:t>
            </a:r>
            <a:r>
              <a:rPr lang="en-US" dirty="0" err="1" smtClean="0">
                <a:latin typeface="Consolas"/>
                <a:cs typeface="Consolas"/>
              </a:rPr>
              <a:t>vector::push_back(</a:t>
            </a:r>
            <a:r>
              <a:rPr lang="en-US" dirty="0" err="1" smtClean="0">
                <a:solidFill>
                  <a:srgbClr val="0000FF"/>
                </a:solidFill>
                <a:latin typeface="Consolas"/>
                <a:cs typeface="Consolas"/>
              </a:rPr>
              <a:t>const</a:t>
            </a:r>
            <a:r>
              <a:rPr lang="en-US" dirty="0" smtClean="0">
                <a:solidFill>
                  <a:srgbClr val="0000FF"/>
                </a:solidFill>
                <a:latin typeface="Consolas"/>
                <a:cs typeface="Consolas"/>
              </a:rPr>
              <a:t> </a:t>
            </a:r>
            <a:r>
              <a:rPr lang="en-US" dirty="0" smtClean="0">
                <a:latin typeface="Consolas"/>
                <a:cs typeface="Consolas"/>
              </a:rPr>
              <a:t>T&amp; </a:t>
            </a:r>
            <a:r>
              <a:rPr lang="en-US" dirty="0" err="1" smtClean="0">
                <a:latin typeface="Consolas"/>
                <a:cs typeface="Consolas"/>
              </a:rPr>
              <a:t>x</a:t>
            </a:r>
            <a:r>
              <a:rPr lang="en-US" dirty="0" smtClean="0">
                <a:latin typeface="Consolas"/>
                <a:cs typeface="Consolas"/>
              </a:rPr>
              <a:t>) {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if (last == </a:t>
            </a:r>
            <a:r>
              <a:rPr lang="en-US" dirty="0" err="1" smtClean="0">
                <a:latin typeface="Consolas"/>
                <a:cs typeface="Consolas"/>
              </a:rPr>
              <a:t>end_of_storage</a:t>
            </a:r>
            <a:r>
              <a:rPr lang="en-US" dirty="0" smtClean="0">
                <a:latin typeface="Consolas"/>
                <a:cs typeface="Consolas"/>
              </a:rPr>
              <a:t>)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   </a:t>
            </a:r>
            <a:r>
              <a:rPr lang="en-US" dirty="0" err="1" smtClean="0">
                <a:latin typeface="Consolas"/>
                <a:cs typeface="Consolas"/>
              </a:rPr>
              <a:t>reserve(size</a:t>
            </a:r>
            <a:r>
              <a:rPr lang="en-US" dirty="0" smtClean="0">
                <a:latin typeface="Consolas"/>
                <a:cs typeface="Consolas"/>
              </a:rPr>
              <a:t>() * </a:t>
            </a:r>
            <a:r>
              <a:rPr lang="en-US" dirty="0" smtClean="0">
                <a:solidFill>
                  <a:srgbClr val="FF0000"/>
                </a:solidFill>
                <a:latin typeface="Consolas"/>
                <a:cs typeface="Consolas"/>
              </a:rPr>
              <a:t>2</a:t>
            </a:r>
            <a:r>
              <a:rPr lang="en-US" dirty="0" smtClean="0">
                <a:latin typeface="Consolas"/>
                <a:cs typeface="Consolas"/>
              </a:rPr>
              <a:t>);</a:t>
            </a:r>
            <a:r>
              <a:rPr lang="en-US" dirty="0" smtClean="0">
                <a:solidFill>
                  <a:srgbClr val="008000"/>
                </a:solidFill>
                <a:cs typeface="Consolas"/>
              </a:rPr>
              <a:t> // exceptional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</a:t>
            </a:r>
            <a:r>
              <a:rPr lang="en-US" dirty="0" err="1" smtClean="0">
                <a:solidFill>
                  <a:srgbClr val="0000FF"/>
                </a:solidFill>
                <a:latin typeface="Consolas"/>
                <a:cs typeface="Consolas"/>
              </a:rPr>
              <a:t>new</a:t>
            </a:r>
            <a:r>
              <a:rPr lang="en-US" dirty="0" err="1" smtClean="0">
                <a:latin typeface="Consolas"/>
                <a:cs typeface="Consolas"/>
              </a:rPr>
              <a:t>(last)T(x</a:t>
            </a:r>
            <a:r>
              <a:rPr lang="en-US" dirty="0" smtClean="0">
                <a:latin typeface="Consolas"/>
                <a:cs typeface="Consolas"/>
              </a:rPr>
              <a:t>);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last++;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}</a:t>
            </a:r>
            <a:endParaRPr lang="en-US" dirty="0">
              <a:latin typeface="Consolas"/>
              <a:cs typeface="Consola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4343400"/>
            <a:ext cx="3810000" cy="990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sz="3200" dirty="0" err="1" smtClean="0">
                <a:solidFill>
                  <a:srgbClr val="0000FF"/>
                </a:solidFill>
                <a:latin typeface="Consolas"/>
                <a:cs typeface="Consolas"/>
              </a:rPr>
              <a:t>new</a:t>
            </a:r>
            <a:r>
              <a:rPr lang="en-US" sz="3200" dirty="0" err="1" smtClean="0">
                <a:solidFill>
                  <a:prstClr val="black"/>
                </a:solidFill>
                <a:latin typeface="Consolas"/>
                <a:cs typeface="Consolas"/>
              </a:rPr>
              <a:t>(</a:t>
            </a:r>
            <a:r>
              <a:rPr lang="en-US" sz="3200" dirty="0" err="1" smtClean="0">
                <a:solidFill>
                  <a:prstClr val="black"/>
                </a:solidFill>
                <a:latin typeface="Consolas"/>
                <a:cs typeface="Consolas"/>
              </a:rPr>
              <a:t>last++)</a:t>
            </a:r>
            <a:r>
              <a:rPr lang="en-US" sz="3200" dirty="0" err="1" smtClean="0">
                <a:solidFill>
                  <a:prstClr val="black"/>
                </a:solidFill>
                <a:latin typeface="Consolas"/>
                <a:cs typeface="Consolas"/>
              </a:rPr>
              <a:t>T(x</a:t>
            </a:r>
            <a:r>
              <a:rPr lang="en-US" sz="3200" dirty="0" smtClean="0">
                <a:solidFill>
                  <a:prstClr val="black"/>
                </a:solidFill>
                <a:latin typeface="Consolas"/>
                <a:cs typeface="Consolas"/>
              </a:rPr>
              <a:t>);</a:t>
            </a:r>
            <a:endParaRPr lang="en-US" dirty="0"/>
          </a:p>
        </p:txBody>
      </p:sp>
      <p:sp>
        <p:nvSpPr>
          <p:cNvPr id="9" name="Rectangular Callout 8"/>
          <p:cNvSpPr/>
          <p:nvPr/>
        </p:nvSpPr>
        <p:spPr>
          <a:xfrm>
            <a:off x="5181600" y="4267200"/>
            <a:ext cx="3733800" cy="2057400"/>
          </a:xfrm>
          <a:prstGeom prst="wedgeRectCallout">
            <a:avLst>
              <a:gd name="adj1" fmla="val -66913"/>
              <a:gd name="adj2" fmla="val -25383"/>
            </a:avLst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sz="2400" dirty="0" smtClean="0">
                <a:solidFill>
                  <a:schemeClr val="tx1"/>
                </a:solidFill>
              </a:rPr>
              <a:t>This is not exception safe, if copy-cons </a:t>
            </a:r>
            <a:r>
              <a:rPr lang="en-US" sz="2400" dirty="0" err="1" smtClean="0">
                <a:solidFill>
                  <a:srgbClr val="800000"/>
                </a:solidFill>
              </a:rPr>
              <a:t>x</a:t>
            </a:r>
            <a:r>
              <a:rPr lang="en-US" sz="2400" dirty="0" smtClean="0">
                <a:solidFill>
                  <a:schemeClr val="tx1"/>
                </a:solidFill>
              </a:rPr>
              <a:t> to </a:t>
            </a:r>
            <a:r>
              <a:rPr lang="en-US" sz="2400" dirty="0" smtClean="0">
                <a:solidFill>
                  <a:srgbClr val="800000"/>
                </a:solidFill>
              </a:rPr>
              <a:t>last </a:t>
            </a:r>
            <a:r>
              <a:rPr lang="en-US" sz="2400" dirty="0" smtClean="0">
                <a:solidFill>
                  <a:schemeClr val="tx1"/>
                </a:solidFill>
              </a:rPr>
              <a:t>failed, </a:t>
            </a:r>
            <a:r>
              <a:rPr lang="en-US" sz="2400" dirty="0" smtClean="0">
                <a:solidFill>
                  <a:srgbClr val="800000"/>
                </a:solidFill>
              </a:rPr>
              <a:t>last</a:t>
            </a:r>
            <a:r>
              <a:rPr lang="en-US" sz="2400" dirty="0" smtClean="0">
                <a:solidFill>
                  <a:schemeClr val="tx1"/>
                </a:solidFill>
              </a:rPr>
              <a:t> still increased, then </a:t>
            </a:r>
            <a:r>
              <a:rPr lang="en-US" sz="2400" dirty="0" err="1" smtClean="0">
                <a:solidFill>
                  <a:schemeClr val="tx1"/>
                </a:solidFill>
              </a:rPr>
              <a:t>vector.back</a:t>
            </a:r>
            <a:r>
              <a:rPr lang="en-US" sz="2400" dirty="0" smtClean="0">
                <a:solidFill>
                  <a:schemeClr val="tx1"/>
                </a:solidFill>
              </a:rPr>
              <a:t>() is a garbage, not an object.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Use assertion when possible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en-US" altLang="zh-CN" dirty="0" smtClean="0">
                <a:latin typeface="+mj-lt"/>
              </a:rPr>
              <a:t>How to use assert</a:t>
            </a:r>
          </a:p>
          <a:p>
            <a:pPr lvl="1"/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#include </a:t>
            </a:r>
            <a:r>
              <a:rPr lang="en-US" altLang="zh-CN" dirty="0" smtClean="0">
                <a:solidFill>
                  <a:srgbClr val="A31515"/>
                </a:solidFill>
                <a:latin typeface="Consolas" pitchFamily="49" charset="0"/>
                <a:cs typeface="Consolas" pitchFamily="49" charset="0"/>
              </a:rPr>
              <a:t>&lt;</a:t>
            </a:r>
            <a:r>
              <a:rPr lang="en-US" altLang="zh-CN" dirty="0" err="1" smtClean="0">
                <a:solidFill>
                  <a:srgbClr val="A31515"/>
                </a:solidFill>
                <a:latin typeface="Consolas" pitchFamily="49" charset="0"/>
                <a:cs typeface="Consolas" pitchFamily="49" charset="0"/>
              </a:rPr>
              <a:t>assert.h</a:t>
            </a:r>
            <a:r>
              <a:rPr lang="en-US" altLang="zh-CN" dirty="0" smtClean="0">
                <a:solidFill>
                  <a:srgbClr val="A31515"/>
                </a:solidFill>
                <a:latin typeface="Consolas" pitchFamily="49" charset="0"/>
                <a:cs typeface="Consolas" pitchFamily="49" charset="0"/>
              </a:rPr>
              <a:t>&gt; </a:t>
            </a:r>
            <a:r>
              <a:rPr lang="en-US" altLang="zh-CN" dirty="0" smtClean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// C&amp;C++</a:t>
            </a:r>
            <a:endParaRPr lang="en-US" altLang="zh-CN" dirty="0" smtClean="0">
              <a:latin typeface="Consolas" pitchFamily="49" charset="0"/>
              <a:cs typeface="Consolas" pitchFamily="49" charset="0"/>
            </a:endParaRPr>
          </a:p>
          <a:p>
            <a:pPr lvl="1"/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#include </a:t>
            </a:r>
            <a:r>
              <a:rPr lang="en-US" altLang="zh-CN" dirty="0" smtClean="0">
                <a:solidFill>
                  <a:srgbClr val="A31515"/>
                </a:solidFill>
                <a:latin typeface="Consolas" pitchFamily="49" charset="0"/>
                <a:cs typeface="Consolas" pitchFamily="49" charset="0"/>
              </a:rPr>
              <a:t>&lt;</a:t>
            </a:r>
            <a:r>
              <a:rPr lang="en-US" altLang="zh-CN" dirty="0" err="1" smtClean="0">
                <a:solidFill>
                  <a:srgbClr val="A31515"/>
                </a:solidFill>
                <a:latin typeface="Consolas" pitchFamily="49" charset="0"/>
                <a:cs typeface="Consolas" pitchFamily="49" charset="0"/>
              </a:rPr>
              <a:t>cassert</a:t>
            </a:r>
            <a:r>
              <a:rPr lang="en-US" altLang="zh-CN" dirty="0" smtClean="0">
                <a:solidFill>
                  <a:srgbClr val="A31515"/>
                </a:solidFill>
                <a:latin typeface="Consolas" pitchFamily="49" charset="0"/>
                <a:cs typeface="Consolas" pitchFamily="49" charset="0"/>
              </a:rPr>
              <a:t>&gt;</a:t>
            </a:r>
            <a:r>
              <a:rPr lang="en-US" altLang="zh-CN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dirty="0" smtClean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// C++ only</a:t>
            </a:r>
            <a:endParaRPr lang="en-US" altLang="zh-CN" dirty="0" smtClean="0">
              <a:solidFill>
                <a:srgbClr val="A31515"/>
              </a:solidFill>
              <a:latin typeface="Consolas" pitchFamily="49" charset="0"/>
              <a:cs typeface="Consolas" pitchFamily="49" charset="0"/>
            </a:endParaRPr>
          </a:p>
          <a:p>
            <a:pPr lvl="1"/>
            <a:r>
              <a:rPr lang="en-US" altLang="zh-CN" dirty="0" smtClean="0"/>
              <a:t>assert(</a:t>
            </a:r>
            <a:r>
              <a:rPr lang="en-US" altLang="zh-CN" dirty="0" err="1" smtClean="0"/>
              <a:t>boolean_expression</a:t>
            </a:r>
            <a:r>
              <a:rPr lang="en-US" altLang="zh-CN" dirty="0" smtClean="0"/>
              <a:t>)</a:t>
            </a:r>
          </a:p>
          <a:p>
            <a:pPr lvl="1"/>
            <a:r>
              <a:rPr lang="en-US" altLang="zh-CN" dirty="0" smtClean="0"/>
              <a:t>assert is disabled when macro </a:t>
            </a:r>
            <a:r>
              <a:rPr lang="en-US" altLang="zh-CN" dirty="0" smtClean="0">
                <a:solidFill>
                  <a:srgbClr val="C00000"/>
                </a:solidFill>
              </a:rPr>
              <a:t>NDEBUG</a:t>
            </a:r>
            <a:r>
              <a:rPr lang="en-US" altLang="zh-CN" dirty="0" smtClean="0"/>
              <a:t> is defined</a:t>
            </a:r>
          </a:p>
          <a:p>
            <a:r>
              <a:rPr lang="en-US" altLang="zh-CN" dirty="0" smtClean="0"/>
              <a:t>assertion shouldn't have any side effect</a:t>
            </a:r>
          </a:p>
          <a:p>
            <a:pPr lvl="1"/>
            <a:r>
              <a:rPr lang="en-US" altLang="zh-CN" dirty="0" smtClean="0"/>
              <a:t>But it really has side effect: longer running time and recursive side effect of longer running time</a:t>
            </a:r>
          </a:p>
          <a:p>
            <a:r>
              <a:rPr lang="en-US" altLang="zh-CN" dirty="0" smtClean="0"/>
              <a:t>static assertion (at compile time)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25760"/>
            <a:ext cx="8363272" cy="114300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Assert just check code errors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506916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Assert is not a part of business logic</a:t>
            </a:r>
          </a:p>
          <a:p>
            <a:pPr lvl="1"/>
            <a:r>
              <a:rPr lang="en-US" altLang="zh-CN" dirty="0" smtClean="0"/>
              <a:t>Don't use assert to check business logic</a:t>
            </a:r>
          </a:p>
          <a:p>
            <a:pPr lvl="1"/>
            <a:r>
              <a:rPr lang="en-US" altLang="zh-CN" dirty="0" smtClean="0"/>
              <a:t>Sometimes there is not a clear distinction</a:t>
            </a:r>
          </a:p>
          <a:p>
            <a:pPr lvl="1"/>
            <a:r>
              <a:rPr lang="en-US" altLang="zh-CN" dirty="0" smtClean="0"/>
              <a:t>More agile, or more formal?</a:t>
            </a:r>
          </a:p>
          <a:p>
            <a:r>
              <a:rPr lang="en-US" altLang="zh-CN" dirty="0" smtClean="0"/>
              <a:t>Essentially, assert is really a kind of error check</a:t>
            </a:r>
          </a:p>
          <a:p>
            <a:pPr lvl="1"/>
            <a:r>
              <a:rPr lang="en-US" altLang="zh-CN" dirty="0" smtClean="0"/>
              <a:t>And it is more convenient and informative</a:t>
            </a:r>
          </a:p>
          <a:p>
            <a:pPr lvl="1"/>
            <a:r>
              <a:rPr lang="en-US" altLang="zh-CN" dirty="0" smtClean="0"/>
              <a:t>Language and runtime has supports for assert, such as print stack trace, auto calling debugger, produce core dump,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Assertion is fast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5069160"/>
          </a:xfrm>
        </p:spPr>
        <p:txBody>
          <a:bodyPr>
            <a:normAutofit lnSpcReduction="10000"/>
          </a:bodyPr>
          <a:lstStyle/>
          <a:p>
            <a:r>
              <a:rPr lang="en-US" altLang="zh-CN" dirty="0" smtClean="0"/>
              <a:t>In most cases, assert is fast</a:t>
            </a:r>
          </a:p>
          <a:p>
            <a:r>
              <a:rPr lang="en-US" altLang="zh-CN" dirty="0" smtClean="0"/>
              <a:t>I had written a extremely fast string map</a:t>
            </a:r>
          </a:p>
          <a:p>
            <a:pPr lvl="1"/>
            <a:r>
              <a:rPr lang="en-US" altLang="zh-CN" dirty="0" smtClean="0"/>
              <a:t>It is 10x faster than std hash map </a:t>
            </a:r>
          </a:p>
          <a:p>
            <a:pPr lvl="1"/>
            <a:r>
              <a:rPr lang="en-US" altLang="zh-CN" dirty="0" smtClean="0"/>
              <a:t>More than 20% effective lines of code are asserts</a:t>
            </a:r>
          </a:p>
          <a:p>
            <a:pPr lvl="1"/>
            <a:r>
              <a:rPr lang="en-US" altLang="zh-CN" dirty="0" smtClean="0"/>
              <a:t>But assertion just incurred 5% performance penalty</a:t>
            </a:r>
          </a:p>
          <a:p>
            <a:r>
              <a:rPr lang="en-US" altLang="zh-CN" dirty="0" smtClean="0"/>
              <a:t>Assert could stay in production</a:t>
            </a:r>
          </a:p>
          <a:p>
            <a:pPr lvl="1"/>
            <a:r>
              <a:rPr lang="en-GB" altLang="zh-CN" dirty="0" smtClean="0">
                <a:ea typeface="宋体" charset="-122"/>
              </a:rPr>
              <a:t>Office Watson keys defects by assertions</a:t>
            </a:r>
          </a:p>
          <a:p>
            <a:pPr lvl="1"/>
            <a:r>
              <a:rPr lang="en-US" altLang="zh-CN" dirty="0" smtClean="0"/>
              <a:t>Now, assertion is a kind of error check</a:t>
            </a:r>
          </a:p>
          <a:p>
            <a:pPr lvl="1"/>
            <a:r>
              <a:rPr lang="en-US" altLang="zh-CN" dirty="0" smtClean="0"/>
              <a:t>Assertion could have different levels, as logs</a:t>
            </a:r>
          </a:p>
          <a:p>
            <a:pPr lvl="2">
              <a:buFont typeface="Wingdings" pitchFamily="2" charset="2"/>
              <a:buChar char="Ø"/>
            </a:pPr>
            <a:r>
              <a:rPr lang="en-US" altLang="zh-CN" dirty="0" smtClean="0"/>
              <a:t> If we defined custom asserts instead of standard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Static assert (at compile time)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925144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BOOST_STATIC_ASSERT</a:t>
            </a:r>
          </a:p>
          <a:p>
            <a:pPr lvl="1"/>
            <a:r>
              <a:rPr lang="en-US" altLang="zh-CN" dirty="0" smtClean="0">
                <a:solidFill>
                  <a:srgbClr val="0000FF"/>
                </a:solidFill>
              </a:rPr>
              <a:t>#include </a:t>
            </a:r>
            <a:r>
              <a:rPr lang="en-US" altLang="zh-CN" dirty="0" smtClean="0"/>
              <a:t>&lt;boost/static_assert.hpp&gt;</a:t>
            </a:r>
          </a:p>
          <a:p>
            <a:r>
              <a:rPr lang="en-US" altLang="zh-CN" dirty="0" smtClean="0"/>
              <a:t>C++11: </a:t>
            </a:r>
            <a:r>
              <a:rPr lang="en-US" altLang="zh-CN" dirty="0" err="1" smtClean="0">
                <a:solidFill>
                  <a:srgbClr val="0000FF"/>
                </a:solidFill>
              </a:rPr>
              <a:t>static_assert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expr</a:t>
            </a:r>
            <a:r>
              <a:rPr lang="en-US" altLang="zh-CN" dirty="0" smtClean="0"/>
              <a:t>, "error </a:t>
            </a:r>
            <a:r>
              <a:rPr lang="en-US" altLang="zh-CN" dirty="0" err="1" smtClean="0"/>
              <a:t>msg</a:t>
            </a:r>
            <a:r>
              <a:rPr lang="en-US" altLang="zh-CN" dirty="0" smtClean="0"/>
              <a:t>")</a:t>
            </a:r>
          </a:p>
          <a:p>
            <a:r>
              <a:rPr lang="en-US" altLang="zh-CN" dirty="0" smtClean="0"/>
              <a:t>Assert compile time constraints</a:t>
            </a:r>
          </a:p>
          <a:p>
            <a:pPr lvl="1"/>
            <a:r>
              <a:rPr lang="en-US" altLang="zh-CN" dirty="0" smtClean="0"/>
              <a:t>Mostly used in template</a:t>
            </a:r>
          </a:p>
          <a:p>
            <a:pPr lvl="1"/>
            <a:r>
              <a:rPr lang="en-US" altLang="zh-CN" dirty="0" smtClean="0"/>
              <a:t>Find issues as earlier as possible</a:t>
            </a:r>
          </a:p>
          <a:p>
            <a:pPr>
              <a:buNone/>
            </a:pPr>
            <a:endParaRPr lang="en-US" altLang="zh-CN" sz="1200" dirty="0" smtClean="0"/>
          </a:p>
          <a:p>
            <a:pPr>
              <a:buNone/>
            </a:pPr>
            <a:r>
              <a:rPr lang="en-US" altLang="zh-CN" dirty="0" smtClean="0">
                <a:solidFill>
                  <a:srgbClr val="C00000"/>
                </a:solidFill>
              </a:rPr>
              <a:t>BOOST_STATIC_ASSERT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is_unsigned</a:t>
            </a:r>
            <a:r>
              <a:rPr lang="en-US" altLang="zh-CN" dirty="0" smtClean="0"/>
              <a:t>&lt;T&gt;::value);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C00000"/>
                </a:solidFill>
              </a:rPr>
              <a:t>BOOST_STATIC_ASSERT</a:t>
            </a:r>
            <a:r>
              <a:rPr lang="en-US" altLang="zh-CN" dirty="0" smtClean="0"/>
              <a:t>(</a:t>
            </a:r>
            <a:r>
              <a:rPr lang="en-US" altLang="zh-CN" dirty="0" err="1" smtClean="0">
                <a:solidFill>
                  <a:srgbClr val="0000FF"/>
                </a:solidFill>
              </a:rPr>
              <a:t>sizeof</a:t>
            </a:r>
            <a:r>
              <a:rPr lang="en-US" altLang="zh-CN" dirty="0" smtClean="0"/>
              <a:t>(T) &gt;= </a:t>
            </a:r>
            <a:r>
              <a:rPr lang="en-US" altLang="zh-CN" dirty="0" smtClean="0">
                <a:solidFill>
                  <a:srgbClr val="FF0000"/>
                </a:solidFill>
              </a:rPr>
              <a:t>4</a:t>
            </a:r>
            <a:r>
              <a:rPr lang="en-US" altLang="zh-CN" dirty="0" smtClean="0"/>
              <a:t>);</a:t>
            </a:r>
          </a:p>
          <a:p>
            <a:pPr>
              <a:buNone/>
            </a:pPr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memcpy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memmove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memmovable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dirty="0" err="1" smtClean="0"/>
              <a:t>memcpy</a:t>
            </a:r>
            <a:r>
              <a:rPr lang="en-US" altLang="zh-CN" dirty="0" smtClean="0"/>
              <a:t> is undefined on overlapped memory blocks</a:t>
            </a:r>
          </a:p>
          <a:p>
            <a:r>
              <a:rPr lang="en-US" altLang="zh-CN" dirty="0" err="1" smtClean="0"/>
              <a:t>memmove</a:t>
            </a:r>
            <a:r>
              <a:rPr lang="en-US" altLang="zh-CN" dirty="0" smtClean="0"/>
              <a:t> is the safe version of </a:t>
            </a:r>
            <a:r>
              <a:rPr lang="en-US" altLang="zh-CN" dirty="0" err="1" smtClean="0"/>
              <a:t>memcpy</a:t>
            </a:r>
            <a:endParaRPr lang="en-US" altLang="zh-CN" dirty="0" smtClean="0"/>
          </a:p>
          <a:p>
            <a:r>
              <a:rPr lang="en-US" altLang="zh-CN" dirty="0" err="1" smtClean="0"/>
              <a:t>memcpy</a:t>
            </a:r>
            <a:r>
              <a:rPr lang="en-US" altLang="zh-CN" dirty="0" smtClean="0"/>
              <a:t> is more fast and give more opportunities for compiler optimization</a:t>
            </a:r>
          </a:p>
          <a:p>
            <a:pPr lvl="1"/>
            <a:r>
              <a:rPr lang="en-US" altLang="zh-CN" dirty="0" smtClean="0"/>
              <a:t>Compiler often optimize const size </a:t>
            </a:r>
            <a:r>
              <a:rPr lang="en-US" altLang="zh-CN" dirty="0" err="1" smtClean="0"/>
              <a:t>memcpy</a:t>
            </a:r>
            <a:r>
              <a:rPr lang="en-US" altLang="zh-CN" dirty="0" smtClean="0"/>
              <a:t> to assign</a:t>
            </a:r>
          </a:p>
          <a:p>
            <a:r>
              <a:rPr lang="en-US" altLang="zh-CN" dirty="0" smtClean="0"/>
              <a:t>Class invariant is not required to be </a:t>
            </a:r>
            <a:r>
              <a:rPr lang="en-US" altLang="zh-CN" dirty="0" err="1" smtClean="0"/>
              <a:t>memmoveable</a:t>
            </a:r>
            <a:r>
              <a:rPr lang="en-US" altLang="zh-CN" dirty="0" smtClean="0"/>
              <a:t>, this means:</a:t>
            </a:r>
          </a:p>
          <a:p>
            <a:pPr lvl="1"/>
            <a:r>
              <a:rPr lang="en-US" altLang="zh-CN" dirty="0" err="1" smtClean="0"/>
              <a:t>memmove</a:t>
            </a:r>
            <a:r>
              <a:rPr lang="en-US" altLang="zh-CN" dirty="0" smtClean="0"/>
              <a:t> an object is undefined </a:t>
            </a:r>
          </a:p>
          <a:p>
            <a:pPr lvl="1"/>
            <a:r>
              <a:rPr lang="en-US" altLang="zh-CN" dirty="0" smtClean="0"/>
              <a:t>but ...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memmovable</a:t>
            </a:r>
            <a:r>
              <a:rPr lang="en-US" altLang="zh-CN" dirty="0" smtClean="0"/>
              <a:t> objects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altLang="zh-CN" dirty="0" smtClean="0"/>
              <a:t>Most nature objects are </a:t>
            </a:r>
            <a:r>
              <a:rPr lang="en-US" altLang="zh-CN" dirty="0" err="1" smtClean="0"/>
              <a:t>memmovable</a:t>
            </a:r>
            <a:r>
              <a:rPr lang="en-US" altLang="zh-CN" dirty="0" smtClean="0"/>
              <a:t>:</a:t>
            </a:r>
          </a:p>
          <a:p>
            <a:pPr lvl="1"/>
            <a:r>
              <a:rPr lang="en-US" altLang="zh-CN" dirty="0" smtClean="0"/>
              <a:t>all </a:t>
            </a:r>
            <a:r>
              <a:rPr lang="en-US" altLang="zh-CN" dirty="0" err="1" smtClean="0"/>
              <a:t>PODs</a:t>
            </a:r>
            <a:r>
              <a:rPr lang="en-US" altLang="zh-CN" dirty="0" smtClean="0"/>
              <a:t> (</a:t>
            </a:r>
            <a:r>
              <a:rPr lang="en-US" altLang="zh-CN" dirty="0" err="1" smtClean="0"/>
              <a:t>PODs</a:t>
            </a:r>
            <a:r>
              <a:rPr lang="en-US" altLang="zh-CN" dirty="0" smtClean="0"/>
              <a:t> have no invariants)</a:t>
            </a:r>
          </a:p>
          <a:p>
            <a:pPr lvl="1"/>
            <a:r>
              <a:rPr lang="en-US" altLang="zh-CN" dirty="0" smtClean="0"/>
              <a:t>std::vector, std::string, …</a:t>
            </a:r>
          </a:p>
          <a:p>
            <a:r>
              <a:rPr lang="en-US" altLang="zh-CN" dirty="0" smtClean="0"/>
              <a:t>non-</a:t>
            </a:r>
            <a:r>
              <a:rPr lang="en-US" altLang="zh-CN" dirty="0" err="1" smtClean="0"/>
              <a:t>memmovable</a:t>
            </a:r>
            <a:r>
              <a:rPr lang="en-US" altLang="zh-CN" dirty="0" smtClean="0"/>
              <a:t> objects</a:t>
            </a:r>
          </a:p>
          <a:p>
            <a:pPr lvl="1"/>
            <a:r>
              <a:rPr lang="en-US" altLang="zh-CN" dirty="0" smtClean="0"/>
              <a:t>std::list</a:t>
            </a:r>
          </a:p>
          <a:p>
            <a:pPr lvl="1"/>
            <a:r>
              <a:rPr lang="en-US" altLang="zh-CN" dirty="0" smtClean="0"/>
              <a:t>std::map (may be)</a:t>
            </a:r>
          </a:p>
          <a:p>
            <a:pPr lvl="1"/>
            <a:r>
              <a:rPr lang="en-US" altLang="zh-CN" dirty="0" smtClean="0"/>
              <a:t>std::*stream*</a:t>
            </a:r>
          </a:p>
          <a:p>
            <a:pPr lvl="1"/>
            <a:r>
              <a:rPr lang="en-US" altLang="zh-CN" dirty="0" smtClean="0"/>
              <a:t>all these objects have self/back-references</a:t>
            </a:r>
          </a:p>
          <a:p>
            <a:r>
              <a:rPr lang="en-US" altLang="zh-CN" dirty="0" smtClean="0"/>
              <a:t>C++11: move </a:t>
            </a:r>
            <a:r>
              <a:rPr lang="en-US" altLang="zh-CN" dirty="0" err="1" smtClean="0"/>
              <a:t>ctor</a:t>
            </a:r>
            <a:r>
              <a:rPr lang="en-US" altLang="zh-CN" dirty="0" smtClean="0"/>
              <a:t> is more general, but slower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Why std::list is not </a:t>
            </a:r>
            <a:r>
              <a:rPr lang="en-US" altLang="zh-CN" dirty="0" err="1" smtClean="0"/>
              <a:t>memmovable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1411560"/>
            <a:ext cx="8892480" cy="504177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template</a:t>
            </a:r>
            <a:r>
              <a:rPr lang="en-US" altLang="zh-CN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&lt;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class 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T, 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class </a:t>
            </a:r>
            <a:r>
              <a:rPr lang="en-US" altLang="zh-CN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Alloc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&gt;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class 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list {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dirty="0" err="1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struct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zh-CN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NodeBase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{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altLang="zh-CN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NodeBase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*next, *</a:t>
            </a:r>
            <a:r>
              <a:rPr lang="en-US" altLang="zh-CN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prev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 } head; </a:t>
            </a:r>
            <a:r>
              <a:rPr lang="en-US" altLang="zh-CN" dirty="0" smtClean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// head is a dummy node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dirty="0" err="1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struct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Node : </a:t>
            </a:r>
            <a:r>
              <a:rPr lang="en-US" altLang="zh-CN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NodeBase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{ T </a:t>
            </a:r>
            <a:r>
              <a:rPr lang="en-US" altLang="zh-CN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val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; };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public: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list() { </a:t>
            </a:r>
            <a:r>
              <a:rPr lang="en-US" altLang="zh-CN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head.next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altLang="zh-CN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head.prev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altLang="zh-CN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&amp;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head; }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iterator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begin()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zh-CN" dirty="0" smtClean="0">
                <a:latin typeface="Consolas" pitchFamily="49" charset="0"/>
                <a:cs typeface="Consolas" pitchFamily="49" charset="0"/>
              </a:rPr>
              <a:t>{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return  </a:t>
            </a:r>
            <a:r>
              <a:rPr lang="en-US" altLang="zh-CN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head.next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; }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iterator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end()   </a:t>
            </a:r>
            <a:r>
              <a:rPr lang="en-US" altLang="zh-CN" dirty="0" smtClean="0">
                <a:latin typeface="Consolas" pitchFamily="49" charset="0"/>
                <a:cs typeface="Consolas" pitchFamily="49" charset="0"/>
              </a:rPr>
              <a:t>{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return </a:t>
            </a:r>
            <a:r>
              <a:rPr lang="en-US" altLang="zh-CN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&amp;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head; }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};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3748399"/>
            <a:ext cx="7467600" cy="82296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内容占位符 2"/>
          <p:cNvSpPr txBox="1">
            <a:spLocks/>
          </p:cNvSpPr>
          <p:nvPr/>
        </p:nvSpPr>
        <p:spPr>
          <a:xfrm>
            <a:off x="304800" y="1547664"/>
            <a:ext cx="8839200" cy="523413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 smtClean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// move constructor of list (C++11)</a:t>
            </a:r>
          </a:p>
          <a:p>
            <a:pPr>
              <a:spcAft>
                <a:spcPts val="600"/>
              </a:spcAft>
            </a:pPr>
            <a:r>
              <a:rPr lang="en-US" altLang="zh-CN" sz="280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template</a:t>
            </a:r>
            <a:r>
              <a:rPr lang="en-US" altLang="zh-CN" sz="2800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altLang="zh-CN" sz="280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class </a:t>
            </a:r>
            <a:r>
              <a:rPr lang="en-US" altLang="zh-CN" sz="2800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T, </a:t>
            </a:r>
            <a:r>
              <a:rPr lang="en-US" altLang="zh-CN" sz="280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class </a:t>
            </a:r>
            <a:r>
              <a:rPr lang="en-US" altLang="zh-CN" sz="2800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Alloc</a:t>
            </a:r>
            <a:r>
              <a:rPr lang="en-US" altLang="zh-CN" sz="2800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&gt;</a:t>
            </a:r>
          </a:p>
          <a:p>
            <a:pPr>
              <a:spcAft>
                <a:spcPts val="600"/>
              </a:spcAft>
            </a:pPr>
            <a:r>
              <a:rPr lang="en-US" sz="2800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list&lt;T, </a:t>
            </a:r>
            <a:r>
              <a:rPr lang="en-US" sz="2800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Alloc</a:t>
            </a:r>
            <a:r>
              <a:rPr lang="en-US" sz="2800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&gt;::</a:t>
            </a:r>
            <a:r>
              <a:rPr lang="en-US" sz="2800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list(list</a:t>
            </a:r>
            <a:r>
              <a:rPr lang="en-US" sz="2800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&lt;T, </a:t>
            </a:r>
            <a:r>
              <a:rPr lang="en-US" sz="2800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Alloc</a:t>
            </a:r>
            <a:r>
              <a:rPr lang="en-US" sz="2800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&gt;&amp;&amp; </a:t>
            </a:r>
            <a:r>
              <a:rPr lang="en-US" sz="2800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y</a:t>
            </a:r>
            <a:r>
              <a:rPr lang="en-US" sz="2800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) {</a:t>
            </a:r>
          </a:p>
          <a:p>
            <a:pPr>
              <a:spcAft>
                <a:spcPts val="600"/>
              </a:spcAft>
            </a:pPr>
            <a:r>
              <a:rPr lang="en-US" sz="2800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2800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head.next</a:t>
            </a:r>
            <a:r>
              <a:rPr lang="en-US" sz="2800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2800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y.head.next</a:t>
            </a:r>
            <a:r>
              <a:rPr lang="en-US" sz="2800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spcAft>
                <a:spcPts val="600"/>
              </a:spcAft>
            </a:pPr>
            <a:r>
              <a:rPr lang="en-US" sz="2800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2800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head.prev</a:t>
            </a:r>
            <a:r>
              <a:rPr lang="en-US" sz="2800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2800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y.head.prev</a:t>
            </a:r>
            <a:r>
              <a:rPr lang="en-US" sz="2800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spcAft>
                <a:spcPts val="600"/>
              </a:spcAft>
            </a:pPr>
            <a:r>
              <a:rPr lang="en-US" sz="2800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2800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head.next</a:t>
            </a:r>
            <a:r>
              <a:rPr lang="en-US" sz="2800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-&gt;</a:t>
            </a:r>
            <a:r>
              <a:rPr lang="en-US" sz="2800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prev</a:t>
            </a:r>
            <a:r>
              <a:rPr lang="en-US" sz="2800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= &amp;head; </a:t>
            </a:r>
            <a:r>
              <a:rPr lang="en-US" sz="2800" dirty="0" smtClean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// fix back</a:t>
            </a:r>
          </a:p>
          <a:p>
            <a:pPr>
              <a:spcAft>
                <a:spcPts val="600"/>
              </a:spcAft>
            </a:pPr>
            <a:r>
              <a:rPr lang="en-US" sz="2800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2800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head.prev</a:t>
            </a:r>
            <a:r>
              <a:rPr lang="en-US" sz="2800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-&gt;next = &amp;head; </a:t>
            </a:r>
            <a:r>
              <a:rPr lang="en-US" sz="2800" dirty="0" smtClean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// reference</a:t>
            </a:r>
          </a:p>
          <a:p>
            <a:pPr>
              <a:spcAft>
                <a:spcPts val="600"/>
              </a:spcAft>
            </a:pPr>
            <a:endParaRPr lang="en-US" sz="2800" dirty="0" smtClean="0">
              <a:solidFill>
                <a:srgbClr val="010001"/>
              </a:solidFill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600"/>
              </a:spcAft>
            </a:pPr>
            <a:r>
              <a:rPr lang="en-US" sz="2800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2800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y.head.next</a:t>
            </a:r>
            <a:r>
              <a:rPr lang="en-US" sz="2800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= &amp;</a:t>
            </a:r>
            <a:r>
              <a:rPr lang="en-US" sz="2800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y.head</a:t>
            </a:r>
            <a:r>
              <a:rPr lang="en-US" sz="2800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; </a:t>
            </a:r>
            <a:r>
              <a:rPr lang="en-US" sz="2800" dirty="0" smtClean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// reset </a:t>
            </a:r>
            <a:r>
              <a:rPr lang="en-US" sz="2800" dirty="0" err="1" smtClean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y</a:t>
            </a:r>
            <a:endParaRPr lang="en-US" sz="2800" dirty="0" smtClean="0">
              <a:solidFill>
                <a:srgbClr val="008000"/>
              </a:solidFill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600"/>
              </a:spcAft>
            </a:pPr>
            <a:r>
              <a:rPr lang="en-US" sz="2800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2800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y.head.prev</a:t>
            </a:r>
            <a:r>
              <a:rPr lang="en-US" sz="2800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= &amp;</a:t>
            </a:r>
            <a:r>
              <a:rPr lang="en-US" sz="2800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y.head</a:t>
            </a:r>
            <a:r>
              <a:rPr lang="en-US" sz="2800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spcAft>
                <a:spcPts val="600"/>
              </a:spcAft>
            </a:pPr>
            <a:r>
              <a:rPr lang="en-US" sz="2800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}</a:t>
            </a:r>
          </a:p>
          <a:p>
            <a:pPr>
              <a:spcAft>
                <a:spcPts val="600"/>
              </a:spcAft>
            </a:pPr>
            <a:endParaRPr lang="en-US" sz="2800" dirty="0" smtClean="0">
              <a:solidFill>
                <a:srgbClr val="010001"/>
              </a:solidFill>
              <a:latin typeface="Consolas" pitchFamily="49" charset="0"/>
              <a:cs typeface="Consolas" pitchFamily="49" charset="0"/>
            </a:endParaRPr>
          </a:p>
          <a:p>
            <a:pPr>
              <a:spcAft>
                <a:spcPts val="600"/>
              </a:spcAft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Advantage of </a:t>
            </a:r>
            <a:r>
              <a:rPr lang="en-US" altLang="zh-CN" dirty="0" err="1" smtClean="0"/>
              <a:t>memmovable</a:t>
            </a:r>
            <a:r>
              <a:rPr lang="en-US" altLang="zh-CN" dirty="0" smtClean="0"/>
              <a:t> objects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53000"/>
          </a:xfrm>
        </p:spPr>
        <p:txBody>
          <a:bodyPr/>
          <a:lstStyle/>
          <a:p>
            <a:r>
              <a:rPr lang="en-US" altLang="zh-CN" dirty="0" err="1" smtClean="0">
                <a:solidFill>
                  <a:srgbClr val="C00000"/>
                </a:solidFill>
              </a:rPr>
              <a:t>realloc</a:t>
            </a:r>
            <a:r>
              <a:rPr lang="en-US" altLang="zh-CN" dirty="0" smtClean="0"/>
              <a:t> can be implemented by </a:t>
            </a:r>
            <a:r>
              <a:rPr lang="en-US" altLang="zh-CN" dirty="0" err="1" smtClean="0"/>
              <a:t>mremap</a:t>
            </a:r>
            <a:r>
              <a:rPr lang="en-US" altLang="zh-CN" dirty="0" smtClean="0"/>
              <a:t> to avoid </a:t>
            </a:r>
            <a:r>
              <a:rPr lang="en-US" altLang="zh-CN" dirty="0" err="1" smtClean="0"/>
              <a:t>memcpy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remap existed memory block to a larger/smaller continuous free address space</a:t>
            </a:r>
          </a:p>
          <a:p>
            <a:pPr lvl="1"/>
            <a:r>
              <a:rPr lang="en-US" altLang="zh-CN" dirty="0" smtClean="0"/>
              <a:t>So enlarge/shrink huge array of </a:t>
            </a:r>
            <a:r>
              <a:rPr lang="en-US" altLang="zh-CN" dirty="0" err="1" smtClean="0"/>
              <a:t>memmovable</a:t>
            </a:r>
            <a:r>
              <a:rPr lang="en-US" altLang="zh-CN" dirty="0" smtClean="0"/>
              <a:t> objects could be very fast (just in us!)</a:t>
            </a:r>
          </a:p>
          <a:p>
            <a:r>
              <a:rPr lang="en-US" altLang="zh-CN" dirty="0" smtClean="0"/>
              <a:t>Capacity change of </a:t>
            </a:r>
            <a:r>
              <a:rPr lang="en-US" altLang="zh-CN" dirty="0" smtClean="0">
                <a:solidFill>
                  <a:srgbClr val="0000FF"/>
                </a:solidFill>
              </a:rPr>
              <a:t>std::vector </a:t>
            </a:r>
            <a:r>
              <a:rPr lang="en-US" altLang="zh-CN" dirty="0" smtClean="0"/>
              <a:t>is not in this way</a:t>
            </a:r>
          </a:p>
          <a:p>
            <a:pPr lvl="1"/>
            <a:r>
              <a:rPr lang="en-US" altLang="zh-CN" dirty="0" smtClean="0"/>
              <a:t>It always copy elements when enlarge/shrink</a:t>
            </a:r>
          </a:p>
          <a:p>
            <a:pPr lvl="1"/>
            <a:r>
              <a:rPr lang="en-US" altLang="zh-CN" dirty="0" smtClean="0"/>
              <a:t>move elements in C++11 if </a:t>
            </a:r>
            <a:r>
              <a:rPr lang="en-US" altLang="zh-CN" dirty="0" err="1" smtClean="0"/>
              <a:t>has_move_constructor</a:t>
            </a:r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Agenda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>
                <a:solidFill>
                  <a:srgbClr val="0000FF"/>
                </a:solidFill>
              </a:rPr>
              <a:t>C++ is fast and elegant</a:t>
            </a:r>
          </a:p>
          <a:p>
            <a:r>
              <a:rPr lang="en-US" altLang="zh-CN" dirty="0" smtClean="0"/>
              <a:t>Class Invariants</a:t>
            </a:r>
          </a:p>
          <a:p>
            <a:r>
              <a:rPr lang="en-US" altLang="zh-CN" dirty="0" smtClean="0"/>
              <a:t>Memory management</a:t>
            </a:r>
          </a:p>
          <a:p>
            <a:r>
              <a:rPr lang="en-US" altLang="zh-CN" dirty="0" smtClean="0"/>
              <a:t>Temporary objects</a:t>
            </a:r>
          </a:p>
          <a:p>
            <a:r>
              <a:rPr lang="en-US" altLang="zh-CN" dirty="0" smtClean="0"/>
              <a:t>Name lookup &amp; Overload resolution</a:t>
            </a:r>
          </a:p>
          <a:p>
            <a:r>
              <a:rPr lang="en-US" altLang="zh-CN" dirty="0" smtClean="0"/>
              <a:t>friend function definition inside a class</a:t>
            </a:r>
          </a:p>
          <a:p>
            <a:r>
              <a:rPr lang="en-US" altLang="zh-CN" dirty="0" smtClean="0"/>
              <a:t>Avoid template if unnecessary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Agenda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C++ is fast and elegant</a:t>
            </a:r>
          </a:p>
          <a:p>
            <a:r>
              <a:rPr lang="en-US" altLang="zh-CN" dirty="0" smtClean="0"/>
              <a:t>Class Invariants</a:t>
            </a:r>
          </a:p>
          <a:p>
            <a:r>
              <a:rPr lang="en-US" altLang="zh-CN" b="1" dirty="0" smtClean="0">
                <a:solidFill>
                  <a:srgbClr val="0000FF"/>
                </a:solidFill>
              </a:rPr>
              <a:t>Memory management</a:t>
            </a:r>
          </a:p>
          <a:p>
            <a:r>
              <a:rPr lang="en-US" altLang="zh-CN" dirty="0" smtClean="0"/>
              <a:t>Temporary objects</a:t>
            </a:r>
          </a:p>
          <a:p>
            <a:r>
              <a:rPr lang="en-US" altLang="zh-CN" dirty="0" smtClean="0"/>
              <a:t>Name lookup &amp; Overload resolution</a:t>
            </a:r>
          </a:p>
          <a:p>
            <a:r>
              <a:rPr lang="en-US" altLang="zh-CN" dirty="0" smtClean="0"/>
              <a:t>friend function definition inside a class</a:t>
            </a:r>
          </a:p>
          <a:p>
            <a:r>
              <a:rPr lang="en-US" altLang="zh-CN" dirty="0" smtClean="0"/>
              <a:t>Avoid template if unnecessary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Memory management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r>
              <a:rPr lang="en-US" altLang="zh-CN" sz="3600" dirty="0" smtClean="0"/>
              <a:t>Arrays &amp; Homogenous</a:t>
            </a:r>
          </a:p>
          <a:p>
            <a:r>
              <a:rPr lang="en-US" altLang="zh-CN" sz="3600" dirty="0" smtClean="0"/>
              <a:t>Use std::vector instead of new[]/delete[]</a:t>
            </a:r>
          </a:p>
          <a:p>
            <a:r>
              <a:rPr lang="en-US" altLang="zh-CN" sz="3600" dirty="0" smtClean="0"/>
              <a:t>Don't overload new &amp; delete</a:t>
            </a:r>
          </a:p>
          <a:p>
            <a:r>
              <a:rPr lang="en-US" altLang="zh-CN" sz="3600" dirty="0" smtClean="0"/>
              <a:t>Use </a:t>
            </a:r>
            <a:r>
              <a:rPr lang="en-US" altLang="zh-CN" sz="3600" dirty="0" err="1" smtClean="0"/>
              <a:t>auto_ptr</a:t>
            </a:r>
            <a:r>
              <a:rPr lang="en-US" altLang="zh-CN" sz="3600" dirty="0" smtClean="0"/>
              <a:t>/</a:t>
            </a:r>
            <a:r>
              <a:rPr lang="en-US" altLang="zh-CN" sz="3600" dirty="0" err="1" smtClean="0"/>
              <a:t>scoped_ptr</a:t>
            </a:r>
            <a:endParaRPr lang="en-US" altLang="zh-CN" sz="3600" dirty="0" smtClean="0"/>
          </a:p>
          <a:p>
            <a:r>
              <a:rPr lang="en-US" altLang="zh-CN" sz="3600" dirty="0" smtClean="0"/>
              <a:t>Avoid large local array/object</a:t>
            </a:r>
          </a:p>
          <a:p>
            <a:r>
              <a:rPr lang="en-US" altLang="zh-CN" sz="3600" dirty="0" smtClean="0"/>
              <a:t>Use </a:t>
            </a:r>
            <a:r>
              <a:rPr lang="en-US" altLang="zh-CN" sz="3600" dirty="0" err="1" smtClean="0"/>
              <a:t>realloc</a:t>
            </a:r>
            <a:r>
              <a:rPr lang="en-US" altLang="zh-CN" sz="3600" dirty="0" smtClean="0"/>
              <a:t> when necessary</a:t>
            </a:r>
            <a:endParaRPr lang="zh-CN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Arrays &amp; Homogenous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r>
              <a:rPr lang="en-US" altLang="zh-CN" dirty="0" smtClean="0"/>
              <a:t>Has no </a:t>
            </a:r>
            <a:r>
              <a:rPr lang="en-US" altLang="zh-CN" dirty="0" err="1" smtClean="0"/>
              <a:t>builtin</a:t>
            </a:r>
            <a:r>
              <a:rPr lang="en-US" altLang="zh-CN" dirty="0" smtClean="0"/>
              <a:t> dynamic array</a:t>
            </a:r>
          </a:p>
          <a:p>
            <a:pPr lvl="1"/>
            <a:r>
              <a:rPr lang="en-US" altLang="zh-CN" dirty="0" smtClean="0"/>
              <a:t>Array elements are in continuous memory</a:t>
            </a:r>
          </a:p>
          <a:p>
            <a:pPr lvl="1"/>
            <a:r>
              <a:rPr lang="en-US" altLang="zh-CN" dirty="0" smtClean="0"/>
              <a:t>Where should the array length lie in?</a:t>
            </a:r>
          </a:p>
          <a:p>
            <a:r>
              <a:rPr lang="en-US" altLang="zh-CN" dirty="0" smtClean="0"/>
              <a:t>Has no </a:t>
            </a:r>
            <a:r>
              <a:rPr lang="en-US" altLang="zh-CN" dirty="0" err="1" smtClean="0"/>
              <a:t>builtin</a:t>
            </a:r>
            <a:r>
              <a:rPr lang="en-US" altLang="zh-CN" dirty="0" smtClean="0"/>
              <a:t> string!</a:t>
            </a:r>
          </a:p>
          <a:p>
            <a:pPr lvl="1"/>
            <a:r>
              <a:rPr lang="en-US" altLang="zh-CN" dirty="0" smtClean="0"/>
              <a:t>string literal is just a kind of static data</a:t>
            </a:r>
          </a:p>
          <a:p>
            <a:pPr lvl="1"/>
            <a:r>
              <a:rPr lang="en-US" altLang="zh-CN" dirty="0" smtClean="0"/>
              <a:t>'\0' ended string avoided heterogeneous</a:t>
            </a:r>
          </a:p>
          <a:p>
            <a:pPr lvl="2"/>
            <a:r>
              <a:rPr lang="en-US" altLang="zh-CN" dirty="0" smtClean="0"/>
              <a:t>Otherwise it should have some place to store </a:t>
            </a:r>
            <a:r>
              <a:rPr lang="en-US" altLang="zh-CN" dirty="0" err="1" smtClean="0"/>
              <a:t>strlen</a:t>
            </a:r>
            <a:endParaRPr lang="en-US" altLang="zh-CN" dirty="0" smtClean="0"/>
          </a:p>
          <a:p>
            <a:pPr lvl="2"/>
            <a:r>
              <a:rPr lang="en-US" altLang="zh-CN" dirty="0" smtClean="0"/>
              <a:t>How many bits should </a:t>
            </a:r>
            <a:r>
              <a:rPr lang="en-US" altLang="zh-CN" dirty="0" err="1" smtClean="0"/>
              <a:t>strlen</a:t>
            </a:r>
            <a:r>
              <a:rPr lang="en-US" altLang="zh-CN" dirty="0" smtClean="0"/>
              <a:t> take?</a:t>
            </a:r>
          </a:p>
          <a:p>
            <a:pPr lvl="1"/>
            <a:r>
              <a:rPr lang="en-US" altLang="zh-CN" sz="2500" dirty="0" smtClean="0"/>
              <a:t>Is there any other approach is general, efficient, and simple?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49482" y="274638"/>
            <a:ext cx="8316416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zh-CN" dirty="0" smtClean="0"/>
              <a:t>Prefer std::vector than new[]/delete[]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44216"/>
            <a:ext cx="8229600" cy="4853136"/>
          </a:xfrm>
        </p:spPr>
        <p:txBody>
          <a:bodyPr/>
          <a:lstStyle/>
          <a:p>
            <a:r>
              <a:rPr lang="en-US" altLang="zh-CN" dirty="0" smtClean="0"/>
              <a:t>new T[n] is different on </a:t>
            </a:r>
            <a:r>
              <a:rPr lang="en-US" altLang="zh-CN" dirty="0" err="1" smtClean="0"/>
              <a:t>has_trivial_destructor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When new T[n], compiler know how many memory to allocate, and how many elements should be constructed</a:t>
            </a:r>
            <a:endParaRPr lang="zh-CN" altLang="en-US" dirty="0" smtClean="0"/>
          </a:p>
          <a:p>
            <a:pPr lvl="1"/>
            <a:r>
              <a:rPr lang="en-US" altLang="zh-CN" dirty="0" smtClean="0"/>
              <a:t>When delete[], how many elements that compiler should destruct?</a:t>
            </a:r>
          </a:p>
          <a:p>
            <a:pPr lvl="1"/>
            <a:r>
              <a:rPr lang="en-US" altLang="zh-CN" dirty="0" smtClean="0"/>
              <a:t>Compiler put the elements number between the returned pointer by new T[n], if T has non-trivial destructor!</a:t>
            </a:r>
          </a:p>
        </p:txBody>
      </p:sp>
      <p:sp>
        <p:nvSpPr>
          <p:cNvPr id="4" name="内容占位符 2"/>
          <p:cNvSpPr txBox="1">
            <a:spLocks/>
          </p:cNvSpPr>
          <p:nvPr/>
        </p:nvSpPr>
        <p:spPr>
          <a:xfrm>
            <a:off x="457200" y="1744216"/>
            <a:ext cx="8363272" cy="49971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extra element number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Even worse, for alignment, the compiler need more memory than a integer number for element count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couldn't access the extra </a:t>
            </a: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elements </a:t>
            </a: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number that the compiler auto generated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 std::vector instead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Dynamically sized, size/capacity are accessible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Needn't care memory management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Exception safe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Homogenous, array size is separated from elements</a:t>
            </a:r>
            <a:endParaRPr kumimoji="0" lang="zh-CN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251520" y="188640"/>
            <a:ext cx="8064896" cy="1440160"/>
            <a:chOff x="251520" y="188640"/>
            <a:chExt cx="8064896" cy="1440160"/>
          </a:xfrm>
        </p:grpSpPr>
        <p:sp>
          <p:nvSpPr>
            <p:cNvPr id="15" name="矩形 14"/>
            <p:cNvSpPr/>
            <p:nvPr/>
          </p:nvSpPr>
          <p:spPr>
            <a:xfrm>
              <a:off x="2123728" y="1268760"/>
              <a:ext cx="864096" cy="36004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36000" rtlCol="0" anchor="ctr"/>
            <a:lstStyle/>
            <a:p>
              <a:pPr algn="ctr"/>
              <a:endParaRPr lang="zh-CN" altLang="en-US" dirty="0"/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251520" y="188640"/>
              <a:ext cx="8064896" cy="1440160"/>
              <a:chOff x="251520" y="188640"/>
              <a:chExt cx="8064896" cy="1440160"/>
            </a:xfrm>
          </p:grpSpPr>
          <p:sp>
            <p:nvSpPr>
              <p:cNvPr id="5" name="矩形 4"/>
              <p:cNvSpPr/>
              <p:nvPr/>
            </p:nvSpPr>
            <p:spPr>
              <a:xfrm>
                <a:off x="914400" y="1268760"/>
                <a:ext cx="7402016" cy="36004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36000" rtlCol="0" anchor="ctr"/>
              <a:lstStyle/>
              <a:p>
                <a:pPr lvl="4"/>
                <a:r>
                  <a:rPr lang="en-US" altLang="zh-CN" dirty="0" smtClean="0"/>
                  <a:t>the memory block for array</a:t>
                </a:r>
                <a:endParaRPr lang="zh-CN" altLang="en-US" dirty="0"/>
              </a:p>
            </p:txBody>
          </p:sp>
          <p:sp>
            <p:nvSpPr>
              <p:cNvPr id="25" name="矩形 24"/>
              <p:cNvSpPr/>
              <p:nvPr/>
            </p:nvSpPr>
            <p:spPr>
              <a:xfrm>
                <a:off x="251520" y="188640"/>
                <a:ext cx="1944216" cy="432048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b="1" dirty="0" smtClean="0">
                    <a:solidFill>
                      <a:schemeClr val="tx1"/>
                    </a:solidFill>
                  </a:rPr>
                  <a:t>PV</a:t>
                </a:r>
                <a:r>
                  <a:rPr lang="en-US" altLang="zh-CN" b="1" dirty="0" smtClean="0"/>
                  <a:t> = </a:t>
                </a:r>
                <a:r>
                  <a:rPr lang="en-US" altLang="zh-CN" b="1" dirty="0" err="1" smtClean="0"/>
                  <a:t>malloc</a:t>
                </a:r>
                <a:r>
                  <a:rPr lang="en-US" altLang="zh-CN" b="1" dirty="0" smtClean="0"/>
                  <a:t>(...);</a:t>
                </a:r>
                <a:endParaRPr lang="zh-CN" altLang="en-US" b="1" dirty="0"/>
              </a:p>
            </p:txBody>
          </p:sp>
          <p:cxnSp>
            <p:nvCxnSpPr>
              <p:cNvPr id="27" name="形状 26"/>
              <p:cNvCxnSpPr>
                <a:stCxn id="25" idx="1"/>
                <a:endCxn id="6" idx="1"/>
              </p:cNvCxnSpPr>
              <p:nvPr/>
            </p:nvCxnSpPr>
            <p:spPr>
              <a:xfrm rot="10800000" flipH="1" flipV="1">
                <a:off x="251520" y="404664"/>
                <a:ext cx="648072" cy="1044116"/>
              </a:xfrm>
              <a:prstGeom prst="bentConnector3">
                <a:avLst>
                  <a:gd name="adj1" fmla="val 3919"/>
                </a:avLst>
              </a:prstGeom>
              <a:ln w="3810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" name="Group 17"/>
          <p:cNvGrpSpPr/>
          <p:nvPr/>
        </p:nvGrpSpPr>
        <p:grpSpPr>
          <a:xfrm>
            <a:off x="899592" y="192916"/>
            <a:ext cx="7569224" cy="1436482"/>
            <a:chOff x="899592" y="192916"/>
            <a:chExt cx="7569224" cy="1436482"/>
          </a:xfrm>
        </p:grpSpPr>
        <p:grpSp>
          <p:nvGrpSpPr>
            <p:cNvPr id="13" name="Group 12"/>
            <p:cNvGrpSpPr/>
            <p:nvPr/>
          </p:nvGrpSpPr>
          <p:grpSpPr>
            <a:xfrm>
              <a:off x="899592" y="192916"/>
              <a:ext cx="4248472" cy="1435884"/>
              <a:chOff x="899592" y="192916"/>
              <a:chExt cx="4248472" cy="1435884"/>
            </a:xfrm>
          </p:grpSpPr>
          <p:sp>
            <p:nvSpPr>
              <p:cNvPr id="6" name="矩形 5"/>
              <p:cNvSpPr/>
              <p:nvPr/>
            </p:nvSpPr>
            <p:spPr>
              <a:xfrm>
                <a:off x="899592" y="1268760"/>
                <a:ext cx="1656184" cy="360040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36000" rtlCol="0" anchor="ctr"/>
              <a:lstStyle/>
              <a:p>
                <a:pPr algn="ctr"/>
                <a:r>
                  <a:rPr lang="en-US" altLang="zh-CN" dirty="0" smtClean="0"/>
                  <a:t>elements num</a:t>
                </a:r>
                <a:endParaRPr lang="zh-CN" altLang="en-US" dirty="0"/>
              </a:p>
            </p:txBody>
          </p:sp>
          <p:sp>
            <p:nvSpPr>
              <p:cNvPr id="8" name="矩形 7"/>
              <p:cNvSpPr/>
              <p:nvPr/>
            </p:nvSpPr>
            <p:spPr>
              <a:xfrm>
                <a:off x="3491880" y="192916"/>
                <a:ext cx="1656184" cy="432048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b="1" dirty="0" smtClean="0">
                    <a:solidFill>
                      <a:schemeClr val="tx1"/>
                    </a:solidFill>
                  </a:rPr>
                  <a:t>PT</a:t>
                </a:r>
                <a:r>
                  <a:rPr lang="en-US" altLang="zh-CN" b="1" dirty="0" smtClean="0"/>
                  <a:t> = </a:t>
                </a:r>
                <a:r>
                  <a:rPr lang="en-US" altLang="zh-CN" b="1" dirty="0" smtClean="0">
                    <a:solidFill>
                      <a:srgbClr val="0000FF"/>
                    </a:solidFill>
                  </a:rPr>
                  <a:t>new</a:t>
                </a:r>
                <a:r>
                  <a:rPr lang="en-US" altLang="zh-CN" b="1" dirty="0" smtClean="0"/>
                  <a:t> T[n];</a:t>
                </a:r>
                <a:endParaRPr lang="zh-CN" altLang="en-US" b="1" dirty="0"/>
              </a:p>
            </p:txBody>
          </p:sp>
          <p:cxnSp>
            <p:nvCxnSpPr>
              <p:cNvPr id="10" name="形状 9"/>
              <p:cNvCxnSpPr>
                <a:stCxn id="8" idx="1"/>
                <a:endCxn id="15" idx="0"/>
              </p:cNvCxnSpPr>
              <p:nvPr/>
            </p:nvCxnSpPr>
            <p:spPr>
              <a:xfrm rot="10800000" flipV="1">
                <a:off x="2555776" y="408940"/>
                <a:ext cx="936104" cy="859820"/>
              </a:xfrm>
              <a:prstGeom prst="bentConnector2">
                <a:avLst/>
              </a:prstGeom>
              <a:ln w="3810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矩形 4"/>
            <p:cNvSpPr/>
            <p:nvPr/>
          </p:nvSpPr>
          <p:spPr>
            <a:xfrm>
              <a:off x="2590800" y="1269358"/>
              <a:ext cx="5878016" cy="36004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36000" rtlCol="0" anchor="ctr"/>
            <a:lstStyle/>
            <a:p>
              <a:pPr algn="ctr"/>
              <a:r>
                <a:rPr lang="en-US" altLang="zh-CN" dirty="0" smtClean="0"/>
                <a:t>array elements are non-trivially-</a:t>
              </a:r>
              <a:r>
                <a:rPr lang="en-US" altLang="zh-CN" dirty="0" err="1" smtClean="0"/>
                <a:t>destructable</a:t>
              </a:r>
              <a:endParaRPr lang="zh-CN" altLang="en-US" dirty="0"/>
            </a:p>
          </p:txBody>
        </p:sp>
      </p:grpSp>
      <p:sp>
        <p:nvSpPr>
          <p:cNvPr id="21" name="内容占位符 2"/>
          <p:cNvSpPr txBox="1">
            <a:spLocks/>
          </p:cNvSpPr>
          <p:nvPr/>
        </p:nvSpPr>
        <p:spPr>
          <a:xfrm>
            <a:off x="609600" y="1896616"/>
            <a:ext cx="8363272" cy="4997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altLang="zh-CN" sz="3200" dirty="0" smtClean="0">
                <a:solidFill>
                  <a:srgbClr val="0000FF"/>
                </a:solidFill>
              </a:rPr>
              <a:t>class </a:t>
            </a:r>
            <a:r>
              <a:rPr lang="en-US" altLang="zh-CN" sz="3200" dirty="0" smtClean="0"/>
              <a:t>A {</a:t>
            </a:r>
          </a:p>
          <a:p>
            <a:r>
              <a:rPr lang="en-US" altLang="zh-CN" sz="3200" dirty="0" smtClean="0"/>
              <a:t>    </a:t>
            </a:r>
            <a:r>
              <a:rPr lang="en-US" altLang="zh-CN" sz="3200" dirty="0" err="1" smtClean="0"/>
              <a:t>std::string</a:t>
            </a:r>
            <a:r>
              <a:rPr lang="en-US" altLang="zh-CN" sz="3200" dirty="0" smtClean="0"/>
              <a:t> </a:t>
            </a:r>
            <a:r>
              <a:rPr lang="en-US" altLang="zh-CN" sz="3200" dirty="0" err="1" smtClean="0"/>
              <a:t>s</a:t>
            </a:r>
            <a:r>
              <a:rPr lang="en-US" altLang="zh-CN" sz="3200" dirty="0" smtClean="0"/>
              <a:t>;</a:t>
            </a:r>
          </a:p>
          <a:p>
            <a:r>
              <a:rPr lang="en-US" altLang="zh-CN" sz="3200" dirty="0" smtClean="0"/>
              <a:t>   </a:t>
            </a:r>
            <a:r>
              <a:rPr lang="en-US" altLang="zh-CN" sz="3200" dirty="0" smtClean="0"/>
              <a:t> </a:t>
            </a:r>
            <a:r>
              <a:rPr lang="en-US" altLang="zh-CN" sz="3200" dirty="0" err="1" smtClean="0"/>
              <a:t>std::vector</a:t>
            </a:r>
            <a:r>
              <a:rPr lang="en-US" altLang="zh-CN" sz="3200" dirty="0" smtClean="0"/>
              <a:t>&lt;</a:t>
            </a:r>
            <a:r>
              <a:rPr lang="en-US" altLang="zh-CN" sz="3200" dirty="0" err="1" smtClean="0"/>
              <a:t>int</a:t>
            </a:r>
            <a:r>
              <a:rPr lang="en-US" altLang="zh-CN" sz="3200" dirty="0" smtClean="0"/>
              <a:t>&gt; a</a:t>
            </a:r>
            <a:r>
              <a:rPr lang="en-US" altLang="zh-CN" sz="3200" dirty="0" smtClean="0"/>
              <a:t>,</a:t>
            </a:r>
            <a:r>
              <a:rPr lang="en-US" altLang="zh-CN" sz="3200" dirty="0" smtClean="0"/>
              <a:t> </a:t>
            </a:r>
            <a:r>
              <a:rPr lang="en-US" altLang="zh-CN" sz="3200" dirty="0" err="1" smtClean="0"/>
              <a:t>b</a:t>
            </a:r>
            <a:r>
              <a:rPr lang="en-US" altLang="zh-CN" sz="3200" dirty="0" smtClean="0"/>
              <a:t>;</a:t>
            </a:r>
          </a:p>
          <a:p>
            <a:r>
              <a:rPr lang="en-US" altLang="zh-CN" sz="3200" dirty="0" smtClean="0">
                <a:solidFill>
                  <a:srgbClr val="0000FF"/>
                </a:solidFill>
              </a:rPr>
              <a:t>public</a:t>
            </a:r>
            <a:r>
              <a:rPr lang="en-US" altLang="zh-CN" sz="3200" dirty="0" smtClean="0"/>
              <a:t>:</a:t>
            </a:r>
          </a:p>
          <a:p>
            <a:r>
              <a:rPr lang="en-US" altLang="zh-CN" sz="3200" dirty="0" smtClean="0"/>
              <a:t>    </a:t>
            </a:r>
            <a:r>
              <a:rPr lang="en-US" altLang="zh-CN" sz="3200" dirty="0" smtClean="0">
                <a:solidFill>
                  <a:srgbClr val="0000FF"/>
                </a:solidFill>
              </a:rPr>
              <a:t>explicit </a:t>
            </a:r>
            <a:r>
              <a:rPr lang="en-US" altLang="zh-CN" sz="3200" dirty="0" err="1" smtClean="0"/>
              <a:t>A(</a:t>
            </a:r>
            <a:r>
              <a:rPr lang="en-US" altLang="zh-CN" sz="3200" dirty="0" err="1" smtClean="0">
                <a:solidFill>
                  <a:srgbClr val="0000FF"/>
                </a:solidFill>
              </a:rPr>
              <a:t>const</a:t>
            </a:r>
            <a:r>
              <a:rPr lang="en-US" altLang="zh-CN" sz="3200" dirty="0" smtClean="0">
                <a:solidFill>
                  <a:srgbClr val="0000FF"/>
                </a:solidFill>
              </a:rPr>
              <a:t> char*</a:t>
            </a:r>
            <a:r>
              <a:rPr lang="en-US" altLang="zh-CN" sz="3200" dirty="0" smtClean="0"/>
              <a:t> </a:t>
            </a:r>
            <a:r>
              <a:rPr lang="en-US" altLang="zh-CN" sz="3200" dirty="0" err="1" smtClean="0"/>
              <a:t>sz</a:t>
            </a:r>
            <a:r>
              <a:rPr lang="en-US" altLang="zh-CN" sz="3200" dirty="0" smtClean="0"/>
              <a:t>) : </a:t>
            </a:r>
            <a:r>
              <a:rPr lang="en-US" altLang="zh-CN" sz="3200" dirty="0" err="1" smtClean="0"/>
              <a:t>s(sz</a:t>
            </a:r>
            <a:r>
              <a:rPr lang="en-US" altLang="zh-CN" sz="3200" dirty="0" smtClean="0"/>
              <a:t>){</a:t>
            </a:r>
          </a:p>
          <a:p>
            <a:r>
              <a:rPr lang="en-US" altLang="zh-CN" sz="3200" dirty="0" smtClean="0"/>
              <a:t>         </a:t>
            </a:r>
            <a:r>
              <a:rPr lang="en-US" altLang="zh-CN" sz="3200" dirty="0" smtClean="0"/>
              <a:t>a.resize(100);</a:t>
            </a:r>
            <a:endParaRPr lang="en-US" altLang="zh-CN" sz="3200" dirty="0" smtClean="0"/>
          </a:p>
          <a:p>
            <a:r>
              <a:rPr lang="en-US" altLang="zh-CN" sz="3200" dirty="0" smtClean="0"/>
              <a:t>         </a:t>
            </a:r>
            <a:r>
              <a:rPr lang="en-US" altLang="zh-CN" sz="3200" dirty="0" smtClean="0"/>
              <a:t>b.resize(1000000000); </a:t>
            </a:r>
            <a:r>
              <a:rPr lang="en-US" altLang="zh-CN" sz="3200" dirty="0" smtClean="0">
                <a:solidFill>
                  <a:srgbClr val="008000"/>
                </a:solidFill>
              </a:rPr>
              <a:t>// maybe </a:t>
            </a:r>
            <a:r>
              <a:rPr lang="en-US" altLang="zh-CN" sz="3200" dirty="0" smtClean="0">
                <a:solidFill>
                  <a:srgbClr val="008000"/>
                </a:solidFill>
              </a:rPr>
              <a:t>throw</a:t>
            </a:r>
          </a:p>
          <a:p>
            <a:r>
              <a:rPr lang="en-US" altLang="zh-CN" sz="3200" dirty="0" smtClean="0">
                <a:solidFill>
                  <a:srgbClr val="008000"/>
                </a:solidFill>
              </a:rPr>
              <a:t>          // But this is still exception safe</a:t>
            </a:r>
          </a:p>
          <a:p>
            <a:r>
              <a:rPr lang="en-US" altLang="zh-CN" sz="3200" dirty="0" smtClean="0"/>
              <a:t>    }</a:t>
            </a:r>
          </a:p>
          <a:p>
            <a:r>
              <a:rPr lang="en-US" altLang="zh-CN" sz="3200" dirty="0" smtClean="0"/>
              <a:t>}</a:t>
            </a:r>
            <a:r>
              <a:rPr lang="en-US" altLang="zh-CN" sz="3200" dirty="0" smtClean="0"/>
              <a:t>;</a:t>
            </a:r>
            <a:endParaRPr lang="zh-CN" altLang="en-US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allAtOnce"/>
      <p:bldP spid="4" grpId="0"/>
      <p:bldP spid="2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Don't overload new &amp; delete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Principle of least astonishment</a:t>
            </a:r>
          </a:p>
          <a:p>
            <a:r>
              <a:rPr lang="en-US" altLang="zh-CN" dirty="0" smtClean="0"/>
              <a:t>Consistency</a:t>
            </a:r>
          </a:p>
          <a:p>
            <a:pPr lvl="1"/>
            <a:r>
              <a:rPr lang="en-US" altLang="zh-CN" dirty="0" smtClean="0"/>
              <a:t>Crafted memory pool is often fixed sized</a:t>
            </a:r>
          </a:p>
          <a:p>
            <a:pPr lvl="1"/>
            <a:r>
              <a:rPr lang="en-US" altLang="zh-CN" dirty="0" smtClean="0"/>
              <a:t>But new/delete are inheritable</a:t>
            </a:r>
          </a:p>
          <a:p>
            <a:pPr lvl="1"/>
            <a:r>
              <a:rPr lang="en-US" altLang="zh-CN" dirty="0" smtClean="0"/>
              <a:t>Derived classes are usually bigger</a:t>
            </a:r>
          </a:p>
          <a:p>
            <a:r>
              <a:rPr lang="en-US" altLang="zh-CN" dirty="0" smtClean="0"/>
              <a:t>What about new</a:t>
            </a:r>
            <a:r>
              <a:rPr lang="en-US" altLang="zh-CN" dirty="0" smtClean="0">
                <a:solidFill>
                  <a:srgbClr val="C00000"/>
                </a:solidFill>
              </a:rPr>
              <a:t>[]</a:t>
            </a:r>
            <a:r>
              <a:rPr lang="en-US" altLang="zh-CN" dirty="0" smtClean="0"/>
              <a:t>/delete</a:t>
            </a:r>
            <a:r>
              <a:rPr lang="en-US" altLang="zh-CN" dirty="0" smtClean="0">
                <a:solidFill>
                  <a:srgbClr val="C00000"/>
                </a:solidFill>
              </a:rPr>
              <a:t>[] </a:t>
            </a:r>
            <a:r>
              <a:rPr lang="en-US" altLang="zh-CN" dirty="0" smtClean="0"/>
              <a:t>?</a:t>
            </a:r>
          </a:p>
          <a:p>
            <a:r>
              <a:rPr lang="en-US" altLang="zh-CN" dirty="0" smtClean="0"/>
              <a:t>It is library's responsible</a:t>
            </a:r>
          </a:p>
          <a:p>
            <a:r>
              <a:rPr lang="en-US" altLang="zh-CN" dirty="0" smtClean="0"/>
              <a:t>Consider alternative </a:t>
            </a:r>
            <a:r>
              <a:rPr lang="en-US" altLang="zh-CN" dirty="0" err="1" smtClean="0"/>
              <a:t>malloc</a:t>
            </a:r>
            <a:r>
              <a:rPr lang="en-US" altLang="zh-CN" dirty="0" smtClean="0"/>
              <a:t> (such as </a:t>
            </a:r>
            <a:r>
              <a:rPr lang="en-US" altLang="zh-CN" dirty="0" err="1" smtClean="0"/>
              <a:t>tcmalloc</a:t>
            </a:r>
            <a:r>
              <a:rPr lang="en-US" altLang="zh-CN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Use </a:t>
            </a:r>
            <a:r>
              <a:rPr lang="en-US" altLang="zh-CN" dirty="0" err="1" smtClean="0"/>
              <a:t>auto_ptr</a:t>
            </a:r>
            <a:r>
              <a:rPr lang="en-US" altLang="zh-CN" dirty="0" smtClean="0"/>
              <a:t>/</a:t>
            </a:r>
            <a:r>
              <a:rPr lang="en-US" altLang="zh-CN" dirty="0" err="1" smtClean="0"/>
              <a:t>scoped_ptr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lnSpcReduction="10000"/>
          </a:bodyPr>
          <a:lstStyle/>
          <a:p>
            <a:r>
              <a:rPr lang="en-US" altLang="zh-CN" dirty="0" smtClean="0"/>
              <a:t>Preferred boost::</a:t>
            </a:r>
            <a:r>
              <a:rPr lang="en-US" altLang="zh-CN" dirty="0" err="1" smtClean="0"/>
              <a:t>scoped_ptr</a:t>
            </a:r>
            <a:endParaRPr lang="en-US" altLang="zh-CN" dirty="0" smtClean="0"/>
          </a:p>
          <a:p>
            <a:r>
              <a:rPr lang="en-US" altLang="zh-CN" dirty="0" smtClean="0"/>
              <a:t>Fallback to </a:t>
            </a:r>
            <a:r>
              <a:rPr lang="en-US" altLang="zh-CN" dirty="0" err="1" smtClean="0"/>
              <a:t>auto_ptr</a:t>
            </a:r>
            <a:r>
              <a:rPr lang="en-US" altLang="zh-CN" dirty="0" smtClean="0"/>
              <a:t>, with caution</a:t>
            </a:r>
          </a:p>
          <a:p>
            <a:pPr lvl="1"/>
            <a:r>
              <a:rPr lang="en-US" altLang="zh-CN" dirty="0" smtClean="0"/>
              <a:t>Don't copy/assign </a:t>
            </a:r>
            <a:r>
              <a:rPr lang="en-US" altLang="zh-CN" dirty="0" err="1" smtClean="0"/>
              <a:t>auto_ptr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Don't use </a:t>
            </a:r>
            <a:r>
              <a:rPr lang="en-US" altLang="zh-CN" dirty="0" err="1" smtClean="0"/>
              <a:t>auto_ptr</a:t>
            </a:r>
            <a:r>
              <a:rPr lang="en-US" altLang="zh-CN" dirty="0" smtClean="0"/>
              <a:t> as container elements</a:t>
            </a:r>
          </a:p>
          <a:p>
            <a:r>
              <a:rPr lang="en-US" altLang="zh-CN" dirty="0" smtClean="0"/>
              <a:t>Avoid </a:t>
            </a:r>
            <a:r>
              <a:rPr lang="en-US" altLang="zh-CN" dirty="0" err="1" smtClean="0"/>
              <a:t>shared_ptr</a:t>
            </a:r>
            <a:r>
              <a:rPr lang="en-US" altLang="zh-CN" dirty="0" smtClean="0"/>
              <a:t> when possible</a:t>
            </a:r>
          </a:p>
          <a:p>
            <a:pPr lvl="1"/>
            <a:r>
              <a:rPr lang="en-US" altLang="zh-CN" dirty="0" smtClean="0"/>
              <a:t>Seems good, not efficient</a:t>
            </a:r>
          </a:p>
          <a:p>
            <a:pPr lvl="1"/>
            <a:r>
              <a:rPr lang="en-US" altLang="zh-CN" dirty="0" smtClean="0"/>
              <a:t>Complex and opaque</a:t>
            </a:r>
          </a:p>
          <a:p>
            <a:r>
              <a:rPr lang="en-US" altLang="zh-CN" dirty="0" smtClean="0"/>
              <a:t>Use </a:t>
            </a:r>
            <a:r>
              <a:rPr lang="en-US" altLang="zh-CN" dirty="0" err="1" smtClean="0"/>
              <a:t>intrusive_ptr</a:t>
            </a:r>
            <a:r>
              <a:rPr lang="en-US" altLang="zh-CN" dirty="0" smtClean="0"/>
              <a:t> as ref-counted smart </a:t>
            </a:r>
            <a:r>
              <a:rPr lang="en-US" altLang="zh-CN" dirty="0" err="1" smtClean="0"/>
              <a:t>ptr</a:t>
            </a:r>
            <a:r>
              <a:rPr lang="en-US" altLang="zh-CN" dirty="0" smtClean="0"/>
              <a:t>, if possible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Avoid large local array/object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84176"/>
            <a:ext cx="8686800" cy="5069160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Stack overrun is very dangerous</a:t>
            </a:r>
          </a:p>
          <a:p>
            <a:r>
              <a:rPr lang="en-US" altLang="zh-CN" dirty="0" smtClean="0"/>
              <a:t>Stack space is much smaller than heap</a:t>
            </a:r>
          </a:p>
          <a:p>
            <a:r>
              <a:rPr lang="en-US" altLang="zh-CN" dirty="0" smtClean="0"/>
              <a:t>Stack space will not be revoked once committed</a:t>
            </a:r>
          </a:p>
          <a:p>
            <a:r>
              <a:rPr lang="en-US" altLang="zh-CN" dirty="0" smtClean="0"/>
              <a:t>On some environment stack is very small</a:t>
            </a:r>
          </a:p>
          <a:p>
            <a:pPr lvl="1"/>
            <a:r>
              <a:rPr lang="en-US" altLang="zh-CN" dirty="0" smtClean="0"/>
              <a:t>Calling dynamic library through JNI often failed for stack overflow</a:t>
            </a:r>
          </a:p>
          <a:p>
            <a:pPr lvl="1"/>
            <a:r>
              <a:rPr lang="en-US" altLang="zh-CN" dirty="0" smtClean="0"/>
              <a:t>Modern programming language has some kind of </a:t>
            </a:r>
            <a:r>
              <a:rPr lang="en-US" altLang="zh-CN" dirty="0" err="1" smtClean="0"/>
              <a:t>Coroutine</a:t>
            </a:r>
            <a:r>
              <a:rPr lang="en-US" altLang="zh-CN" dirty="0" smtClean="0"/>
              <a:t>, and millions of </a:t>
            </a:r>
            <a:r>
              <a:rPr lang="en-US" altLang="zh-CN" dirty="0" err="1" smtClean="0"/>
              <a:t>coroutines</a:t>
            </a:r>
            <a:r>
              <a:rPr lang="en-US" altLang="zh-CN" dirty="0" smtClean="0"/>
              <a:t> could exist at same time.</a:t>
            </a:r>
            <a:r>
              <a:rPr lang="en-US" altLang="zh-CN" dirty="0" smtClean="0"/>
              <a:t> Every </a:t>
            </a:r>
            <a:r>
              <a:rPr lang="en-US" altLang="zh-CN" dirty="0" err="1" smtClean="0"/>
              <a:t>c</a:t>
            </a:r>
            <a:r>
              <a:rPr lang="en-US" altLang="zh-CN" dirty="0" err="1" smtClean="0"/>
              <a:t>oroutine</a:t>
            </a:r>
            <a:r>
              <a:rPr lang="en-US" altLang="zh-CN" dirty="0" smtClean="0"/>
              <a:t> needs an individual </a:t>
            </a:r>
            <a:r>
              <a:rPr lang="en-US" altLang="zh-CN" dirty="0" smtClean="0"/>
              <a:t>stack</a:t>
            </a:r>
          </a:p>
          <a:p>
            <a:r>
              <a:rPr lang="en-US" altLang="zh-CN" dirty="0" smtClean="0"/>
              <a:t>Use -</a:t>
            </a:r>
            <a:r>
              <a:rPr lang="en-US" altLang="zh-CN" dirty="0" err="1" smtClean="0"/>
              <a:t>Wframe</a:t>
            </a:r>
            <a:r>
              <a:rPr lang="en-US" altLang="zh-CN" dirty="0" smtClean="0"/>
              <a:t>-larger-than=</a:t>
            </a:r>
            <a:r>
              <a:rPr lang="en-US" altLang="zh-CN" dirty="0" err="1" smtClean="0"/>
              <a:t>len</a:t>
            </a:r>
            <a:r>
              <a:rPr lang="en-US" altLang="zh-CN" dirty="0" smtClean="0"/>
              <a:t> in gcc-4.6+</a:t>
            </a:r>
          </a:p>
          <a:p>
            <a:r>
              <a:rPr lang="en-US" altLang="zh-CN" dirty="0" smtClean="0"/>
              <a:t>Consider split-stack (non-continuous stack)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Use </a:t>
            </a:r>
            <a:r>
              <a:rPr lang="en-US" altLang="zh-CN" dirty="0" err="1" smtClean="0"/>
              <a:t>realloc</a:t>
            </a:r>
            <a:r>
              <a:rPr lang="en-US" altLang="zh-CN" dirty="0" smtClean="0"/>
              <a:t> when necessary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stl allocator has no </a:t>
            </a:r>
            <a:r>
              <a:rPr lang="en-US" altLang="zh-CN" dirty="0" err="1" smtClean="0"/>
              <a:t>realloc</a:t>
            </a:r>
            <a:endParaRPr lang="en-US" altLang="zh-CN" dirty="0" smtClean="0"/>
          </a:p>
          <a:p>
            <a:r>
              <a:rPr lang="en-US" altLang="zh-CN" dirty="0" smtClean="0"/>
              <a:t>The implementation may need not copy memory when:</a:t>
            </a:r>
          </a:p>
          <a:p>
            <a:pPr lvl="1"/>
            <a:r>
              <a:rPr lang="en-US" altLang="zh-CN" dirty="0"/>
              <a:t>T</a:t>
            </a:r>
            <a:r>
              <a:rPr lang="en-US" altLang="zh-CN" dirty="0" smtClean="0"/>
              <a:t>here are sufficient free memory space following the allocated memory block</a:t>
            </a:r>
          </a:p>
          <a:p>
            <a:pPr lvl="1"/>
            <a:r>
              <a:rPr lang="en-US" altLang="zh-CN" dirty="0" smtClean="0"/>
              <a:t>If the OS has some kind of </a:t>
            </a:r>
            <a:r>
              <a:rPr lang="en-US" altLang="zh-CN" dirty="0" err="1" smtClean="0">
                <a:solidFill>
                  <a:srgbClr val="FF0000"/>
                </a:solidFill>
              </a:rPr>
              <a:t>mremap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linux</a:t>
            </a:r>
            <a:r>
              <a:rPr lang="en-US" altLang="zh-CN" dirty="0" smtClean="0"/>
              <a:t> has it),  just remap the allocated memory to a larger continuous free virtual address space. Popular </a:t>
            </a:r>
            <a:r>
              <a:rPr lang="en-US" altLang="zh-CN" dirty="0" err="1" smtClean="0"/>
              <a:t>malloc</a:t>
            </a:r>
            <a:r>
              <a:rPr lang="en-US" altLang="zh-CN" dirty="0" smtClean="0"/>
              <a:t> implementations do it this way.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Agenda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C++ is fast and elegant</a:t>
            </a:r>
          </a:p>
          <a:p>
            <a:r>
              <a:rPr lang="en-US" altLang="zh-CN" dirty="0" smtClean="0"/>
              <a:t>Class Invariants</a:t>
            </a:r>
          </a:p>
          <a:p>
            <a:r>
              <a:rPr lang="en-US" altLang="zh-CN" dirty="0" smtClean="0"/>
              <a:t>Memory management</a:t>
            </a:r>
          </a:p>
          <a:p>
            <a:r>
              <a:rPr lang="en-US" altLang="zh-CN" b="1" dirty="0" smtClean="0">
                <a:solidFill>
                  <a:srgbClr val="0000FF"/>
                </a:solidFill>
              </a:rPr>
              <a:t>Temporary objects</a:t>
            </a:r>
          </a:p>
          <a:p>
            <a:r>
              <a:rPr lang="en-US" altLang="zh-CN" dirty="0" smtClean="0"/>
              <a:t>Name lookup &amp; Overload resolution</a:t>
            </a:r>
          </a:p>
          <a:p>
            <a:r>
              <a:rPr lang="en-US" altLang="zh-CN" dirty="0" smtClean="0"/>
              <a:t>friend function definition inside a class</a:t>
            </a:r>
          </a:p>
          <a:p>
            <a:r>
              <a:rPr lang="en-US" altLang="zh-CN" dirty="0" smtClean="0"/>
              <a:t>Avoid template if unnecessary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Temporary Objects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Temporaries are everywhere in C++</a:t>
            </a:r>
          </a:p>
          <a:p>
            <a:r>
              <a:rPr lang="en-US" altLang="zh-CN" dirty="0" smtClean="0"/>
              <a:t>Temporaries can be optimized out</a:t>
            </a:r>
          </a:p>
          <a:p>
            <a:r>
              <a:rPr lang="en-US" altLang="zh-CN" dirty="0" smtClean="0"/>
              <a:t>Temporaries are destroyed at the end of the full expression contains them</a:t>
            </a:r>
          </a:p>
          <a:p>
            <a:r>
              <a:rPr lang="en-US" altLang="zh-CN" dirty="0" smtClean="0"/>
              <a:t>A temporary bound to a reference extends its life time as the reference's</a:t>
            </a: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C++ is fast and elegant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84784"/>
            <a:ext cx="8507288" cy="4853136"/>
          </a:xfrm>
        </p:spPr>
        <p:txBody>
          <a:bodyPr/>
          <a:lstStyle/>
          <a:p>
            <a:r>
              <a:rPr lang="en-US" altLang="zh-CN" dirty="0" smtClean="0"/>
              <a:t>C++ has very rich high level abstraction and low level expression</a:t>
            </a:r>
          </a:p>
          <a:p>
            <a:pPr lvl="1"/>
            <a:r>
              <a:rPr lang="en-US" altLang="zh-CN" dirty="0" smtClean="0"/>
              <a:t>High level: User friendly, elegant</a:t>
            </a:r>
          </a:p>
          <a:p>
            <a:pPr lvl="1"/>
            <a:r>
              <a:rPr lang="en-US" altLang="zh-CN" dirty="0" smtClean="0"/>
              <a:t>Low level: Hardware friendly, fast</a:t>
            </a:r>
          </a:p>
          <a:p>
            <a:r>
              <a:rPr lang="en-US" altLang="zh-CN" dirty="0" smtClean="0"/>
              <a:t>C++ is fast and elegant when properly used</a:t>
            </a:r>
          </a:p>
          <a:p>
            <a:pPr lvl="1"/>
            <a:r>
              <a:rPr lang="en-US" altLang="zh-CN" dirty="0" smtClean="0"/>
              <a:t>Not only fast, C++ use much less memory</a:t>
            </a:r>
          </a:p>
          <a:p>
            <a:pPr lvl="1"/>
            <a:r>
              <a:rPr lang="en-US" altLang="zh-CN" dirty="0" smtClean="0"/>
              <a:t>Elegant code is often small and fast</a:t>
            </a:r>
          </a:p>
          <a:p>
            <a:r>
              <a:rPr lang="en-US" altLang="zh-CN" dirty="0" smtClean="0"/>
              <a:t>C++ is slow and ugly when badly used</a:t>
            </a:r>
          </a:p>
          <a:p>
            <a:pPr lvl="1"/>
            <a:r>
              <a:rPr lang="en-US" altLang="zh-CN" dirty="0" smtClean="0"/>
              <a:t>The essential of a two edged sword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Temporaries are everywhere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Binding a reference to a pure </a:t>
            </a:r>
            <a:r>
              <a:rPr lang="en-US" altLang="zh-CN" dirty="0" err="1" smtClean="0"/>
              <a:t>rvalue</a:t>
            </a:r>
            <a:endParaRPr lang="en-US" altLang="zh-CN" dirty="0" smtClean="0"/>
          </a:p>
          <a:p>
            <a:r>
              <a:rPr lang="en-US" altLang="zh-CN" dirty="0" smtClean="0"/>
              <a:t>Returning a (class) object</a:t>
            </a:r>
          </a:p>
          <a:p>
            <a:r>
              <a:rPr lang="en-US" altLang="zh-CN" dirty="0" smtClean="0"/>
              <a:t>A conversion that create a pure </a:t>
            </a:r>
            <a:r>
              <a:rPr lang="en-US" altLang="zh-CN" dirty="0" err="1" smtClean="0"/>
              <a:t>rvalue</a:t>
            </a:r>
            <a:endParaRPr lang="en-US" altLang="zh-CN" dirty="0" smtClean="0"/>
          </a:p>
          <a:p>
            <a:r>
              <a:rPr lang="en-US" altLang="zh-CN" dirty="0" smtClean="0"/>
              <a:t>Throwing an exception</a:t>
            </a:r>
          </a:p>
          <a:p>
            <a:r>
              <a:rPr lang="en-US" altLang="zh-CN" dirty="0" smtClean="0"/>
              <a:t>....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Temporaries can be optimized out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Return Value Optimization (RVO)</a:t>
            </a:r>
          </a:p>
          <a:p>
            <a:pPr lvl="1"/>
            <a:r>
              <a:rPr lang="en-US" altLang="zh-CN" dirty="0" smtClean="0">
                <a:solidFill>
                  <a:srgbClr val="7030A0"/>
                </a:solidFill>
                <a:cs typeface="Consolas" pitchFamily="49" charset="0"/>
              </a:rPr>
              <a:t>pair&lt;</a:t>
            </a:r>
            <a:r>
              <a:rPr lang="en-US" altLang="zh-CN" dirty="0" err="1" smtClean="0">
                <a:solidFill>
                  <a:srgbClr val="7030A0"/>
                </a:solidFill>
                <a:cs typeface="Consolas" pitchFamily="49" charset="0"/>
              </a:rPr>
              <a:t>string,string</a:t>
            </a:r>
            <a:r>
              <a:rPr lang="en-US" altLang="zh-CN" dirty="0" smtClean="0">
                <a:solidFill>
                  <a:srgbClr val="7030A0"/>
                </a:solidFill>
                <a:cs typeface="Consolas" pitchFamily="49" charset="0"/>
              </a:rPr>
              <a:t>&gt; </a:t>
            </a:r>
            <a:r>
              <a:rPr lang="en-US" altLang="zh-CN" dirty="0" smtClean="0">
                <a:cs typeface="Consolas" pitchFamily="49" charset="0"/>
              </a:rPr>
              <a:t>c = </a:t>
            </a:r>
            <a:r>
              <a:rPr lang="en-US" altLang="zh-CN" dirty="0" err="1" smtClean="0">
                <a:cs typeface="Consolas" pitchFamily="49" charset="0"/>
              </a:rPr>
              <a:t>make_pair</a:t>
            </a:r>
            <a:r>
              <a:rPr lang="en-US" altLang="zh-CN" dirty="0" smtClean="0">
                <a:cs typeface="Consolas" pitchFamily="49" charset="0"/>
              </a:rPr>
              <a:t>(a, b);</a:t>
            </a:r>
          </a:p>
          <a:p>
            <a:r>
              <a:rPr lang="en-US" altLang="zh-CN" dirty="0" smtClean="0"/>
              <a:t>Named Return Value Optimization (NRVO)</a:t>
            </a:r>
            <a:endParaRPr lang="zh-CN" altLang="en-US" dirty="0" smtClean="0"/>
          </a:p>
          <a:p>
            <a:pPr lvl="1"/>
            <a:r>
              <a:rPr lang="en-US" altLang="zh-CN" dirty="0" smtClean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Matrix</a:t>
            </a:r>
            <a:r>
              <a:rPr lang="en-US" altLang="zh-CN" dirty="0" smtClean="0">
                <a:latin typeface="Consolas" pitchFamily="49" charset="0"/>
                <a:cs typeface="Consolas" pitchFamily="49" charset="0"/>
              </a:rPr>
              <a:t> c = a * b;</a:t>
            </a:r>
          </a:p>
          <a:p>
            <a:r>
              <a:rPr lang="en-US" altLang="zh-CN" dirty="0" err="1" smtClean="0">
                <a:cs typeface="Consolas" pitchFamily="49" charset="0"/>
              </a:rPr>
              <a:t>rvalue</a:t>
            </a:r>
            <a:r>
              <a:rPr lang="en-US" altLang="zh-CN" dirty="0" smtClean="0">
                <a:cs typeface="Consolas" pitchFamily="49" charset="0"/>
              </a:rPr>
              <a:t> ref in C++11 makes RVO insignificant</a:t>
            </a:r>
          </a:p>
          <a:p>
            <a:r>
              <a:rPr lang="en-US" altLang="zh-CN" dirty="0" smtClean="0"/>
              <a:t>The semantic restrictions are respected even if temporaries are optimized out</a:t>
            </a:r>
          </a:p>
          <a:p>
            <a:r>
              <a:rPr lang="en-US" altLang="zh-CN" dirty="0" smtClean="0"/>
              <a:t>The side effect is not required to be respect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58614"/>
            <a:ext cx="8568952" cy="2002234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Temporaries are destroyed at the end of the full expression contains them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204864"/>
            <a:ext cx="8686800" cy="4248473"/>
          </a:xfrm>
        </p:spPr>
        <p:txBody>
          <a:bodyPr/>
          <a:lstStyle/>
          <a:p>
            <a:r>
              <a:rPr lang="en-US" altLang="zh-CN" dirty="0" smtClean="0"/>
              <a:t>An expression ends at the nearest "</a:t>
            </a:r>
            <a:r>
              <a:rPr lang="en-US" altLang="zh-CN" dirty="0" smtClean="0">
                <a:solidFill>
                  <a:srgbClr val="FF0000"/>
                </a:solidFill>
              </a:rPr>
              <a:t>;</a:t>
            </a:r>
            <a:r>
              <a:rPr lang="en-US" altLang="zh-CN" dirty="0" smtClean="0"/>
              <a:t>"</a:t>
            </a:r>
          </a:p>
          <a:p>
            <a:r>
              <a:rPr lang="en-US" altLang="zh-CN" dirty="0" smtClean="0">
                <a:solidFill>
                  <a:srgbClr val="0000FF"/>
                </a:solidFill>
              </a:rPr>
              <a:t>const char* </a:t>
            </a:r>
            <a:r>
              <a:rPr lang="en-US" altLang="zh-CN" dirty="0" smtClean="0">
                <a:solidFill>
                  <a:srgbClr val="010001"/>
                </a:solidFill>
              </a:rPr>
              <a:t>p; p = </a:t>
            </a:r>
            <a:r>
              <a:rPr lang="en-US" altLang="zh-CN" dirty="0" smtClean="0">
                <a:solidFill>
                  <a:srgbClr val="0000FF"/>
                </a:solidFill>
              </a:rPr>
              <a:t>string</a:t>
            </a:r>
            <a:r>
              <a:rPr lang="en-US" altLang="zh-CN" dirty="0" smtClean="0">
                <a:solidFill>
                  <a:srgbClr val="010001"/>
                </a:solidFill>
              </a:rPr>
              <a:t>(</a:t>
            </a:r>
            <a:r>
              <a:rPr lang="en-US" altLang="zh-CN" dirty="0" smtClean="0">
                <a:solidFill>
                  <a:srgbClr val="A31515"/>
                </a:solidFill>
              </a:rPr>
              <a:t>"a"</a:t>
            </a:r>
            <a:r>
              <a:rPr lang="en-US" altLang="zh-CN" dirty="0" smtClean="0"/>
              <a:t>)</a:t>
            </a:r>
            <a:r>
              <a:rPr lang="en-US" altLang="zh-CN" dirty="0" smtClean="0">
                <a:solidFill>
                  <a:srgbClr val="A31515"/>
                </a:solidFill>
              </a:rPr>
              <a:t>.</a:t>
            </a:r>
            <a:r>
              <a:rPr lang="en-US" altLang="zh-CN" dirty="0" err="1" smtClean="0">
                <a:solidFill>
                  <a:srgbClr val="010001"/>
                </a:solidFill>
              </a:rPr>
              <a:t>c_str</a:t>
            </a:r>
            <a:r>
              <a:rPr lang="en-US" altLang="zh-CN" dirty="0" smtClean="0">
                <a:solidFill>
                  <a:srgbClr val="010001"/>
                </a:solidFill>
              </a:rPr>
              <a:t>()</a:t>
            </a:r>
            <a:r>
              <a:rPr lang="en-US" altLang="zh-CN" sz="4000" dirty="0" smtClean="0">
                <a:solidFill>
                  <a:srgbClr val="FF0000"/>
                </a:solidFill>
              </a:rPr>
              <a:t>,</a:t>
            </a:r>
            <a:r>
              <a:rPr lang="en-US" altLang="zh-CN" dirty="0" smtClean="0">
                <a:solidFill>
                  <a:srgbClr val="010001"/>
                </a:solidFill>
              </a:rPr>
              <a:t> </a:t>
            </a:r>
            <a:r>
              <a:rPr lang="en-US" altLang="zh-CN" dirty="0" err="1" smtClean="0">
                <a:solidFill>
                  <a:srgbClr val="000090"/>
                </a:solidFill>
              </a:rPr>
              <a:t>cout</a:t>
            </a:r>
            <a:r>
              <a:rPr lang="en-US" altLang="zh-CN" dirty="0" smtClean="0">
                <a:solidFill>
                  <a:srgbClr val="000090"/>
                </a:solidFill>
              </a:rPr>
              <a:t> &lt;&lt; p</a:t>
            </a:r>
            <a:r>
              <a:rPr lang="en-US" altLang="zh-CN" dirty="0" smtClean="0">
                <a:solidFill>
                  <a:srgbClr val="010001"/>
                </a:solidFill>
              </a:rPr>
              <a:t>;</a:t>
            </a:r>
          </a:p>
          <a:p>
            <a:pPr lvl="1"/>
            <a:r>
              <a:rPr lang="en-US" altLang="zh-CN" dirty="0" smtClean="0"/>
              <a:t>This is ok, the temp string is live when </a:t>
            </a:r>
            <a:r>
              <a:rPr lang="en-US" altLang="zh-CN" dirty="0" err="1" smtClean="0">
                <a:solidFill>
                  <a:srgbClr val="000090"/>
                </a:solidFill>
              </a:rPr>
              <a:t>cout</a:t>
            </a:r>
            <a:r>
              <a:rPr lang="en-US" altLang="zh-CN" dirty="0" smtClean="0">
                <a:solidFill>
                  <a:srgbClr val="000090"/>
                </a:solidFill>
              </a:rPr>
              <a:t> &lt;&lt; </a:t>
            </a:r>
            <a:r>
              <a:rPr lang="en-US" altLang="zh-CN" dirty="0" err="1" smtClean="0">
                <a:solidFill>
                  <a:srgbClr val="000090"/>
                </a:solidFill>
              </a:rPr>
              <a:t>p</a:t>
            </a:r>
            <a:endParaRPr lang="en-US" altLang="zh-CN" dirty="0" smtClean="0">
              <a:solidFill>
                <a:srgbClr val="000090"/>
              </a:solidFill>
            </a:endParaRPr>
          </a:p>
          <a:p>
            <a:r>
              <a:rPr lang="en-US" altLang="zh-CN" dirty="0" smtClean="0">
                <a:solidFill>
                  <a:srgbClr val="0000FF"/>
                </a:solidFill>
              </a:rPr>
              <a:t>string</a:t>
            </a:r>
            <a:r>
              <a:rPr lang="en-US" altLang="zh-CN" dirty="0" smtClean="0"/>
              <a:t> s = </a:t>
            </a:r>
            <a:r>
              <a:rPr lang="en-US" altLang="zh-CN" dirty="0" err="1" smtClean="0"/>
              <a:t>a+b+c+d+e+f+g+h+i+j+k</a:t>
            </a:r>
            <a:r>
              <a:rPr lang="en-US" altLang="zh-CN" dirty="0" smtClean="0"/>
              <a:t>;</a:t>
            </a:r>
          </a:p>
          <a:p>
            <a:pPr lvl="1"/>
            <a:r>
              <a:rPr lang="en-US" altLang="zh-CN" dirty="0" smtClean="0"/>
              <a:t>if </a:t>
            </a:r>
            <a:r>
              <a:rPr lang="en-US" altLang="zh-CN" dirty="0" err="1" smtClean="0"/>
              <a:t>a,b,c,d,e,f,g,h,i,j,k</a:t>
            </a:r>
            <a:r>
              <a:rPr lang="en-US" altLang="zh-CN" dirty="0" smtClean="0"/>
              <a:t> are all </a:t>
            </a:r>
            <a:r>
              <a:rPr lang="en-US" altLang="zh-CN" dirty="0" smtClean="0">
                <a:solidFill>
                  <a:srgbClr val="FF0000"/>
                </a:solidFill>
              </a:rPr>
              <a:t>1M</a:t>
            </a:r>
            <a:r>
              <a:rPr lang="en-US" altLang="zh-CN" dirty="0" smtClean="0"/>
              <a:t>, the peak memory usage by temp objects is </a:t>
            </a:r>
            <a:r>
              <a:rPr lang="en-US" altLang="zh-CN" dirty="0" smtClean="0">
                <a:solidFill>
                  <a:srgbClr val="FF0000"/>
                </a:solidFill>
              </a:rPr>
              <a:t>65M</a:t>
            </a:r>
            <a:r>
              <a:rPr lang="en-US" altLang="zh-CN" dirty="0" smtClean="0"/>
              <a:t>, not </a:t>
            </a:r>
            <a:r>
              <a:rPr lang="en-US" altLang="zh-CN" dirty="0" smtClean="0">
                <a:solidFill>
                  <a:srgbClr val="FF0000"/>
                </a:solidFill>
              </a:rPr>
              <a:t>12M</a:t>
            </a:r>
            <a:r>
              <a:rPr lang="en-US" altLang="zh-CN" dirty="0" smtClean="0"/>
              <a:t> </a:t>
            </a:r>
            <a:r>
              <a:rPr lang="en-US" altLang="zh-CN" dirty="0" smtClean="0"/>
              <a:t>!</a:t>
            </a:r>
          </a:p>
          <a:p>
            <a:pPr lvl="1"/>
            <a:r>
              <a:rPr lang="en-US" altLang="zh-CN" dirty="0" err="1" smtClean="0"/>
              <a:t>rvalue</a:t>
            </a:r>
            <a:r>
              <a:rPr lang="en-US" altLang="zh-CN" dirty="0" smtClean="0"/>
              <a:t> reference in C++11 will solve this issue</a:t>
            </a:r>
            <a:endParaRPr lang="zh-CN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The advantages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1412776"/>
            <a:ext cx="8820472" cy="544522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altLang="zh-CN" kern="0" dirty="0" smtClean="0">
                <a:solidFill>
                  <a:srgbClr val="0000FF"/>
                </a:solidFill>
                <a:latin typeface="Fixedsys"/>
                <a:cs typeface="Times New Roman"/>
              </a:rPr>
              <a:t>template</a:t>
            </a:r>
            <a:r>
              <a:rPr lang="en-US" altLang="zh-CN" kern="0" dirty="0" smtClean="0">
                <a:latin typeface="Fixedsys"/>
                <a:cs typeface="Times New Roman"/>
              </a:rPr>
              <a:t>&lt;</a:t>
            </a:r>
            <a:r>
              <a:rPr lang="en-US" altLang="zh-CN" kern="0" dirty="0" smtClean="0">
                <a:solidFill>
                  <a:srgbClr val="0000FF"/>
                </a:solidFill>
                <a:latin typeface="Fixedsys"/>
                <a:cs typeface="Times New Roman"/>
              </a:rPr>
              <a:t>class</a:t>
            </a:r>
            <a:r>
              <a:rPr lang="en-US" altLang="zh-CN" kern="0" dirty="0" smtClean="0">
                <a:latin typeface="Fixedsys"/>
                <a:cs typeface="Times New Roman"/>
              </a:rPr>
              <a:t> </a:t>
            </a:r>
            <a:r>
              <a:rPr lang="en-US" altLang="zh-CN" kern="0" dirty="0" smtClean="0">
                <a:solidFill>
                  <a:srgbClr val="010001"/>
                </a:solidFill>
                <a:latin typeface="Fixedsys"/>
                <a:cs typeface="Times New Roman"/>
              </a:rPr>
              <a:t>Source</a:t>
            </a:r>
            <a:r>
              <a:rPr lang="en-US" altLang="zh-CN" kern="0" dirty="0" smtClean="0">
                <a:latin typeface="Fixedsys"/>
                <a:cs typeface="Times New Roman"/>
              </a:rPr>
              <a:t>&gt; </a:t>
            </a:r>
            <a:r>
              <a:rPr lang="en-US" altLang="zh-CN" kern="0" dirty="0" err="1" smtClean="0">
                <a:solidFill>
                  <a:srgbClr val="0000FF"/>
                </a:solidFill>
                <a:latin typeface="Fixedsys"/>
                <a:cs typeface="Times New Roman"/>
              </a:rPr>
              <a:t>struct</a:t>
            </a:r>
            <a:r>
              <a:rPr lang="en-US" altLang="zh-CN" kern="0" dirty="0" smtClean="0">
                <a:solidFill>
                  <a:srgbClr val="0000FF"/>
                </a:solidFill>
                <a:latin typeface="Fixedsys"/>
                <a:cs typeface="Times New Roman"/>
              </a:rPr>
              <a:t> </a:t>
            </a:r>
            <a:r>
              <a:rPr lang="en-US" altLang="zh-CN" kern="0" dirty="0" err="1" smtClean="0">
                <a:solidFill>
                  <a:srgbClr val="010001"/>
                </a:solidFill>
                <a:latin typeface="Fixedsys"/>
                <a:cs typeface="Times New Roman"/>
              </a:rPr>
              <a:t>lcast_aux</a:t>
            </a:r>
            <a:r>
              <a:rPr lang="en-US" altLang="zh-CN" kern="0" dirty="0" smtClean="0">
                <a:latin typeface="Fixedsys"/>
                <a:cs typeface="Times New Roman"/>
              </a:rPr>
              <a:t> {</a:t>
            </a:r>
            <a:endParaRPr lang="zh-CN" altLang="zh-CN" kern="100" dirty="0" smtClean="0">
              <a:cs typeface="Times New Roman"/>
            </a:endParaRPr>
          </a:p>
          <a:p>
            <a:pPr>
              <a:buNone/>
            </a:pPr>
            <a:r>
              <a:rPr lang="en-US" altLang="zh-CN" kern="0" dirty="0" smtClean="0">
                <a:latin typeface="Fixedsys"/>
                <a:cs typeface="Times New Roman"/>
              </a:rPr>
              <a:t>	</a:t>
            </a:r>
            <a:r>
              <a:rPr lang="en-US" altLang="zh-CN" kern="0" dirty="0" smtClean="0">
                <a:solidFill>
                  <a:srgbClr val="010001"/>
                </a:solidFill>
                <a:latin typeface="Fixedsys"/>
                <a:cs typeface="Times New Roman"/>
              </a:rPr>
              <a:t>Source</a:t>
            </a:r>
            <a:r>
              <a:rPr lang="en-US" altLang="zh-CN" kern="0" dirty="0" smtClean="0">
                <a:latin typeface="Fixedsys"/>
                <a:cs typeface="Times New Roman"/>
              </a:rPr>
              <a:t> </a:t>
            </a:r>
            <a:r>
              <a:rPr lang="en-US" altLang="zh-CN" kern="0" dirty="0" smtClean="0">
                <a:solidFill>
                  <a:srgbClr val="010001"/>
                </a:solidFill>
                <a:latin typeface="Fixedsys"/>
                <a:cs typeface="Times New Roman"/>
              </a:rPr>
              <a:t>s</a:t>
            </a:r>
            <a:r>
              <a:rPr lang="en-US" altLang="zh-CN" kern="0" dirty="0" smtClean="0">
                <a:latin typeface="Fixedsys"/>
                <a:cs typeface="Times New Roman"/>
              </a:rPr>
              <a:t>;</a:t>
            </a:r>
            <a:r>
              <a:rPr lang="en-US" altLang="zh-CN" dirty="0" smtClean="0"/>
              <a:t> </a:t>
            </a:r>
            <a:r>
              <a:rPr lang="en-US" altLang="zh-CN" dirty="0" smtClean="0">
                <a:solidFill>
                  <a:srgbClr val="008000"/>
                </a:solidFill>
              </a:rPr>
              <a:t>// Production code should use concrete instead of template</a:t>
            </a:r>
            <a:endParaRPr lang="zh-CN" altLang="zh-CN" kern="100" dirty="0" smtClean="0">
              <a:cs typeface="Times New Roman"/>
            </a:endParaRPr>
          </a:p>
          <a:p>
            <a:pPr>
              <a:buNone/>
            </a:pPr>
            <a:r>
              <a:rPr lang="en-US" altLang="zh-CN" kern="0" dirty="0" smtClean="0">
                <a:latin typeface="Fixedsys"/>
                <a:cs typeface="Times New Roman"/>
              </a:rPr>
              <a:t>	</a:t>
            </a:r>
            <a:r>
              <a:rPr lang="en-US" altLang="zh-CN" kern="0" dirty="0" smtClean="0">
                <a:solidFill>
                  <a:srgbClr val="0000FF"/>
                </a:solidFill>
                <a:latin typeface="Fixedsys"/>
                <a:cs typeface="Times New Roman"/>
              </a:rPr>
              <a:t>template</a:t>
            </a:r>
            <a:r>
              <a:rPr lang="en-US" altLang="zh-CN" kern="0" dirty="0" smtClean="0">
                <a:latin typeface="Fixedsys"/>
                <a:cs typeface="Times New Roman"/>
              </a:rPr>
              <a:t>&lt;</a:t>
            </a:r>
            <a:r>
              <a:rPr lang="en-US" altLang="zh-CN" kern="0" dirty="0" smtClean="0">
                <a:solidFill>
                  <a:srgbClr val="0000FF"/>
                </a:solidFill>
                <a:latin typeface="Fixedsys"/>
                <a:cs typeface="Times New Roman"/>
              </a:rPr>
              <a:t>class</a:t>
            </a:r>
            <a:r>
              <a:rPr lang="en-US" altLang="zh-CN" kern="0" dirty="0" smtClean="0">
                <a:latin typeface="Fixedsys"/>
                <a:cs typeface="Times New Roman"/>
              </a:rPr>
              <a:t> </a:t>
            </a:r>
            <a:r>
              <a:rPr lang="en-US" altLang="zh-CN" kern="0" dirty="0" smtClean="0">
                <a:solidFill>
                  <a:srgbClr val="010001"/>
                </a:solidFill>
                <a:latin typeface="Fixedsys"/>
                <a:cs typeface="Times New Roman"/>
              </a:rPr>
              <a:t>Target</a:t>
            </a:r>
            <a:r>
              <a:rPr lang="en-US" altLang="zh-CN" kern="0" dirty="0" smtClean="0">
                <a:latin typeface="Fixedsys"/>
                <a:cs typeface="Times New Roman"/>
              </a:rPr>
              <a:t>&gt; </a:t>
            </a:r>
            <a:r>
              <a:rPr lang="en-US" altLang="zh-CN" kern="0" dirty="0" smtClean="0">
                <a:solidFill>
                  <a:srgbClr val="0000FF"/>
                </a:solidFill>
                <a:latin typeface="Fixedsys"/>
                <a:cs typeface="Times New Roman"/>
              </a:rPr>
              <a:t>operator</a:t>
            </a:r>
            <a:r>
              <a:rPr lang="en-US" altLang="zh-CN" kern="0" dirty="0" smtClean="0">
                <a:latin typeface="Fixedsys"/>
                <a:cs typeface="Times New Roman"/>
              </a:rPr>
              <a:t> </a:t>
            </a:r>
            <a:r>
              <a:rPr lang="en-US" altLang="zh-CN" kern="0" dirty="0" smtClean="0">
                <a:solidFill>
                  <a:srgbClr val="010001"/>
                </a:solidFill>
                <a:latin typeface="Fixedsys"/>
                <a:cs typeface="Times New Roman"/>
              </a:rPr>
              <a:t>Target</a:t>
            </a:r>
            <a:r>
              <a:rPr lang="en-US" altLang="zh-CN" kern="0" dirty="0" smtClean="0">
                <a:latin typeface="Fixedsys"/>
                <a:cs typeface="Times New Roman"/>
              </a:rPr>
              <a:t>() </a:t>
            </a:r>
            <a:r>
              <a:rPr lang="en-US" altLang="zh-CN" kern="0" dirty="0" smtClean="0">
                <a:solidFill>
                  <a:srgbClr val="0000FF"/>
                </a:solidFill>
                <a:latin typeface="Fixedsys"/>
                <a:cs typeface="Times New Roman"/>
              </a:rPr>
              <a:t>const </a:t>
            </a:r>
            <a:r>
              <a:rPr lang="en-US" altLang="zh-CN" kern="0" dirty="0" smtClean="0">
                <a:latin typeface="Fixedsys"/>
                <a:cs typeface="Times New Roman"/>
              </a:rPr>
              <a:t>{</a:t>
            </a:r>
          </a:p>
          <a:p>
            <a:pPr>
              <a:buNone/>
            </a:pPr>
            <a:r>
              <a:rPr lang="en-US" altLang="zh-CN" kern="0" dirty="0" smtClean="0">
                <a:latin typeface="Fixedsys"/>
                <a:cs typeface="Times New Roman"/>
              </a:rPr>
              <a:t>            </a:t>
            </a:r>
            <a:r>
              <a:rPr lang="en-US" altLang="zh-CN" dirty="0" smtClean="0">
                <a:solidFill>
                  <a:srgbClr val="008000"/>
                </a:solidFill>
              </a:rPr>
              <a:t>// avoid boost::</a:t>
            </a:r>
            <a:r>
              <a:rPr lang="en-US" altLang="zh-CN" dirty="0" err="1" smtClean="0">
                <a:solidFill>
                  <a:srgbClr val="008000"/>
                </a:solidFill>
              </a:rPr>
              <a:t>lexical_cast</a:t>
            </a:r>
            <a:r>
              <a:rPr lang="en-US" altLang="zh-CN" dirty="0" smtClean="0">
                <a:solidFill>
                  <a:srgbClr val="008000"/>
                </a:solidFill>
              </a:rPr>
              <a:t> in production code</a:t>
            </a:r>
            <a:endParaRPr lang="zh-CN" altLang="zh-CN" kern="100" dirty="0" smtClean="0">
              <a:cs typeface="Times New Roman"/>
            </a:endParaRPr>
          </a:p>
          <a:p>
            <a:pPr>
              <a:buNone/>
            </a:pPr>
            <a:r>
              <a:rPr lang="en-US" altLang="zh-CN" kern="0" dirty="0" smtClean="0">
                <a:latin typeface="Fixedsys"/>
                <a:cs typeface="Times New Roman"/>
              </a:rPr>
              <a:t>		</a:t>
            </a:r>
            <a:r>
              <a:rPr lang="en-US" altLang="zh-CN" kern="0" dirty="0" smtClean="0">
                <a:solidFill>
                  <a:srgbClr val="0000FF"/>
                </a:solidFill>
                <a:latin typeface="Fixedsys"/>
                <a:cs typeface="Times New Roman"/>
              </a:rPr>
              <a:t>return</a:t>
            </a:r>
            <a:r>
              <a:rPr lang="en-US" altLang="zh-CN" kern="0" dirty="0" smtClean="0">
                <a:latin typeface="Fixedsys"/>
                <a:cs typeface="Times New Roman"/>
              </a:rPr>
              <a:t> </a:t>
            </a:r>
            <a:r>
              <a:rPr lang="en-US" altLang="zh-CN" kern="0" dirty="0" smtClean="0">
                <a:solidFill>
                  <a:srgbClr val="010001"/>
                </a:solidFill>
                <a:latin typeface="Fixedsys"/>
                <a:cs typeface="Times New Roman"/>
              </a:rPr>
              <a:t>boost</a:t>
            </a:r>
            <a:r>
              <a:rPr lang="en-US" altLang="zh-CN" kern="0" dirty="0" smtClean="0">
                <a:latin typeface="Fixedsys"/>
                <a:cs typeface="Times New Roman"/>
              </a:rPr>
              <a:t>::</a:t>
            </a:r>
            <a:r>
              <a:rPr lang="en-US" altLang="zh-CN" kern="0" dirty="0" err="1" smtClean="0">
                <a:solidFill>
                  <a:srgbClr val="010001"/>
                </a:solidFill>
                <a:latin typeface="Fixedsys"/>
                <a:cs typeface="Times New Roman"/>
              </a:rPr>
              <a:t>lexical_cast</a:t>
            </a:r>
            <a:r>
              <a:rPr lang="en-US" altLang="zh-CN" kern="0" dirty="0" smtClean="0">
                <a:latin typeface="Fixedsys"/>
                <a:cs typeface="Times New Roman"/>
              </a:rPr>
              <a:t>&lt;</a:t>
            </a:r>
            <a:r>
              <a:rPr lang="en-US" altLang="zh-CN" kern="0" dirty="0" smtClean="0">
                <a:solidFill>
                  <a:srgbClr val="010001"/>
                </a:solidFill>
                <a:latin typeface="Fixedsys"/>
                <a:cs typeface="Times New Roman"/>
              </a:rPr>
              <a:t>Target</a:t>
            </a:r>
            <a:r>
              <a:rPr lang="en-US" altLang="zh-CN" kern="0" dirty="0" smtClean="0">
                <a:latin typeface="Fixedsys"/>
                <a:cs typeface="Times New Roman"/>
              </a:rPr>
              <a:t>&gt;(</a:t>
            </a:r>
            <a:r>
              <a:rPr lang="en-US" altLang="zh-CN" kern="0" dirty="0" smtClean="0">
                <a:solidFill>
                  <a:srgbClr val="010001"/>
                </a:solidFill>
                <a:latin typeface="Fixedsys"/>
                <a:cs typeface="Times New Roman"/>
              </a:rPr>
              <a:t>s</a:t>
            </a:r>
            <a:r>
              <a:rPr lang="en-US" altLang="zh-CN" kern="0" dirty="0" smtClean="0">
                <a:latin typeface="Fixedsys"/>
                <a:cs typeface="Times New Roman"/>
              </a:rPr>
              <a:t>);   }</a:t>
            </a:r>
            <a:endParaRPr lang="zh-CN" altLang="zh-CN" kern="100" dirty="0" smtClean="0">
              <a:cs typeface="Times New Roman"/>
            </a:endParaRPr>
          </a:p>
          <a:p>
            <a:pPr>
              <a:buNone/>
            </a:pPr>
            <a:r>
              <a:rPr lang="en-US" altLang="zh-CN" kern="0" dirty="0" smtClean="0">
                <a:latin typeface="Fixedsys"/>
                <a:cs typeface="Times New Roman"/>
              </a:rPr>
              <a:t>	</a:t>
            </a:r>
            <a:r>
              <a:rPr lang="en-US" altLang="zh-CN" kern="0" dirty="0" err="1" smtClean="0">
                <a:solidFill>
                  <a:srgbClr val="010001"/>
                </a:solidFill>
                <a:latin typeface="Fixedsys"/>
                <a:cs typeface="Times New Roman"/>
              </a:rPr>
              <a:t>lcast_aux</a:t>
            </a:r>
            <a:r>
              <a:rPr lang="en-US" altLang="zh-CN" kern="0" dirty="0" smtClean="0">
                <a:latin typeface="Fixedsys"/>
                <a:cs typeface="Times New Roman"/>
              </a:rPr>
              <a:t>(</a:t>
            </a:r>
            <a:r>
              <a:rPr lang="en-US" altLang="zh-CN" kern="0" dirty="0" smtClean="0">
                <a:solidFill>
                  <a:srgbClr val="0000FF"/>
                </a:solidFill>
                <a:latin typeface="Fixedsys"/>
                <a:cs typeface="Times New Roman"/>
              </a:rPr>
              <a:t>const</a:t>
            </a:r>
            <a:r>
              <a:rPr lang="en-US" altLang="zh-CN" kern="0" dirty="0" smtClean="0">
                <a:latin typeface="Fixedsys"/>
                <a:cs typeface="Times New Roman"/>
              </a:rPr>
              <a:t> </a:t>
            </a:r>
            <a:r>
              <a:rPr lang="en-US" altLang="zh-CN" kern="0" dirty="0" smtClean="0">
                <a:solidFill>
                  <a:srgbClr val="010001"/>
                </a:solidFill>
                <a:latin typeface="Fixedsys"/>
                <a:cs typeface="Times New Roman"/>
              </a:rPr>
              <a:t>Source</a:t>
            </a:r>
            <a:r>
              <a:rPr lang="en-US" altLang="zh-CN" kern="0" dirty="0" smtClean="0">
                <a:latin typeface="Fixedsys"/>
                <a:cs typeface="Times New Roman"/>
              </a:rPr>
              <a:t>&amp; </a:t>
            </a:r>
            <a:r>
              <a:rPr lang="en-US" altLang="zh-CN" kern="0" dirty="0" smtClean="0">
                <a:solidFill>
                  <a:srgbClr val="010001"/>
                </a:solidFill>
                <a:latin typeface="Fixedsys"/>
                <a:cs typeface="Times New Roman"/>
              </a:rPr>
              <a:t>s</a:t>
            </a:r>
            <a:r>
              <a:rPr lang="en-US" altLang="zh-CN" kern="0" dirty="0" smtClean="0">
                <a:latin typeface="Fixedsys"/>
                <a:cs typeface="Times New Roman"/>
              </a:rPr>
              <a:t>) : </a:t>
            </a:r>
            <a:r>
              <a:rPr lang="en-US" altLang="zh-CN" kern="0" dirty="0" smtClean="0">
                <a:solidFill>
                  <a:srgbClr val="010001"/>
                </a:solidFill>
                <a:latin typeface="Fixedsys"/>
                <a:cs typeface="Times New Roman"/>
              </a:rPr>
              <a:t>s</a:t>
            </a:r>
            <a:r>
              <a:rPr lang="en-US" altLang="zh-CN" kern="0" dirty="0" smtClean="0">
                <a:latin typeface="Fixedsys"/>
                <a:cs typeface="Times New Roman"/>
              </a:rPr>
              <a:t>(</a:t>
            </a:r>
            <a:r>
              <a:rPr lang="en-US" altLang="zh-CN" kern="0" dirty="0" smtClean="0">
                <a:solidFill>
                  <a:srgbClr val="010001"/>
                </a:solidFill>
                <a:latin typeface="Fixedsys"/>
                <a:cs typeface="Times New Roman"/>
              </a:rPr>
              <a:t>s</a:t>
            </a:r>
            <a:r>
              <a:rPr lang="en-US" altLang="zh-CN" kern="0" dirty="0" smtClean="0">
                <a:latin typeface="Fixedsys"/>
                <a:cs typeface="Times New Roman"/>
              </a:rPr>
              <a:t>) {}</a:t>
            </a:r>
            <a:endParaRPr lang="zh-CN" altLang="zh-CN" kern="100" dirty="0" smtClean="0">
              <a:cs typeface="Times New Roman"/>
            </a:endParaRPr>
          </a:p>
          <a:p>
            <a:pPr>
              <a:buNone/>
            </a:pPr>
            <a:r>
              <a:rPr lang="en-US" altLang="zh-CN" kern="0" dirty="0" smtClean="0">
                <a:latin typeface="Fixedsys"/>
                <a:cs typeface="Times New Roman"/>
              </a:rPr>
              <a:t>};</a:t>
            </a:r>
            <a:endParaRPr lang="zh-CN" altLang="zh-CN" kern="100" dirty="0" smtClean="0">
              <a:cs typeface="Times New Roman"/>
            </a:endParaRPr>
          </a:p>
          <a:p>
            <a:pPr>
              <a:buNone/>
            </a:pPr>
            <a:r>
              <a:rPr lang="en-US" altLang="zh-CN" kern="0" dirty="0" smtClean="0">
                <a:solidFill>
                  <a:srgbClr val="0000FF"/>
                </a:solidFill>
                <a:latin typeface="Fixedsys"/>
                <a:cs typeface="Times New Roman"/>
              </a:rPr>
              <a:t>template</a:t>
            </a:r>
            <a:r>
              <a:rPr lang="en-US" altLang="zh-CN" kern="0" dirty="0" smtClean="0">
                <a:latin typeface="Fixedsys"/>
                <a:cs typeface="Times New Roman"/>
              </a:rPr>
              <a:t>&lt;</a:t>
            </a:r>
            <a:r>
              <a:rPr lang="en-US" altLang="zh-CN" kern="0" dirty="0" smtClean="0">
                <a:solidFill>
                  <a:srgbClr val="0000FF"/>
                </a:solidFill>
                <a:latin typeface="Fixedsys"/>
                <a:cs typeface="Times New Roman"/>
              </a:rPr>
              <a:t>class</a:t>
            </a:r>
            <a:r>
              <a:rPr lang="en-US" altLang="zh-CN" kern="0" dirty="0" smtClean="0">
                <a:latin typeface="Fixedsys"/>
                <a:cs typeface="Times New Roman"/>
              </a:rPr>
              <a:t> </a:t>
            </a:r>
            <a:r>
              <a:rPr lang="en-US" altLang="zh-CN" kern="0" dirty="0" smtClean="0">
                <a:solidFill>
                  <a:srgbClr val="010001"/>
                </a:solidFill>
                <a:latin typeface="Fixedsys"/>
                <a:cs typeface="Times New Roman"/>
              </a:rPr>
              <a:t>Source</a:t>
            </a:r>
            <a:r>
              <a:rPr lang="en-US" altLang="zh-CN" kern="0" dirty="0" smtClean="0">
                <a:latin typeface="Fixedsys"/>
                <a:cs typeface="Times New Roman"/>
              </a:rPr>
              <a:t>&gt;</a:t>
            </a:r>
            <a:r>
              <a:rPr lang="en-US" altLang="zh-CN" dirty="0" smtClean="0">
                <a:solidFill>
                  <a:srgbClr val="008000"/>
                </a:solidFill>
              </a:rPr>
              <a:t> // non std::string Source goes here</a:t>
            </a:r>
            <a:endParaRPr lang="zh-CN" altLang="zh-CN" kern="100" dirty="0" smtClean="0">
              <a:cs typeface="Times New Roman"/>
            </a:endParaRPr>
          </a:p>
          <a:p>
            <a:pPr>
              <a:buNone/>
            </a:pPr>
            <a:r>
              <a:rPr lang="en-US" altLang="zh-CN" kern="0" dirty="0" err="1" smtClean="0">
                <a:solidFill>
                  <a:srgbClr val="010001"/>
                </a:solidFill>
                <a:latin typeface="Fixedsys"/>
                <a:cs typeface="Times New Roman"/>
              </a:rPr>
              <a:t>lcast_aux</a:t>
            </a:r>
            <a:r>
              <a:rPr lang="en-US" altLang="zh-CN" kern="0" dirty="0" smtClean="0">
                <a:latin typeface="Fixedsys"/>
                <a:cs typeface="Times New Roman"/>
              </a:rPr>
              <a:t>&lt;</a:t>
            </a:r>
            <a:r>
              <a:rPr lang="en-US" altLang="zh-CN" kern="0" dirty="0" smtClean="0">
                <a:solidFill>
                  <a:srgbClr val="010001"/>
                </a:solidFill>
                <a:latin typeface="Fixedsys"/>
                <a:cs typeface="Times New Roman"/>
              </a:rPr>
              <a:t>Source</a:t>
            </a:r>
            <a:r>
              <a:rPr lang="en-US" altLang="zh-CN" kern="0" dirty="0" smtClean="0">
                <a:latin typeface="Fixedsys"/>
                <a:cs typeface="Times New Roman"/>
              </a:rPr>
              <a:t>&gt; </a:t>
            </a:r>
            <a:r>
              <a:rPr lang="en-US" altLang="zh-CN" kern="0" dirty="0" err="1" smtClean="0">
                <a:solidFill>
                  <a:srgbClr val="010001"/>
                </a:solidFill>
                <a:latin typeface="Fixedsys"/>
                <a:cs typeface="Times New Roman"/>
              </a:rPr>
              <a:t>lcast</a:t>
            </a:r>
            <a:r>
              <a:rPr lang="en-US" altLang="zh-CN" kern="0" dirty="0" smtClean="0">
                <a:latin typeface="Fixedsys"/>
                <a:cs typeface="Times New Roman"/>
              </a:rPr>
              <a:t>(</a:t>
            </a:r>
            <a:r>
              <a:rPr lang="en-US" altLang="zh-CN" kern="0" dirty="0" smtClean="0">
                <a:solidFill>
                  <a:srgbClr val="0000FF"/>
                </a:solidFill>
                <a:latin typeface="Fixedsys"/>
                <a:cs typeface="Times New Roman"/>
              </a:rPr>
              <a:t>const</a:t>
            </a:r>
            <a:r>
              <a:rPr lang="en-US" altLang="zh-CN" kern="0" dirty="0" smtClean="0">
                <a:latin typeface="Fixedsys"/>
                <a:cs typeface="Times New Roman"/>
              </a:rPr>
              <a:t> </a:t>
            </a:r>
            <a:r>
              <a:rPr lang="en-US" altLang="zh-CN" kern="0" dirty="0" smtClean="0">
                <a:solidFill>
                  <a:srgbClr val="010001"/>
                </a:solidFill>
                <a:latin typeface="Fixedsys"/>
                <a:cs typeface="Times New Roman"/>
              </a:rPr>
              <a:t>Source</a:t>
            </a:r>
            <a:r>
              <a:rPr lang="en-US" altLang="zh-CN" kern="0" dirty="0" smtClean="0">
                <a:latin typeface="Fixedsys"/>
                <a:cs typeface="Times New Roman"/>
              </a:rPr>
              <a:t>&amp; </a:t>
            </a:r>
            <a:r>
              <a:rPr lang="en-US" altLang="zh-CN" kern="0" dirty="0" smtClean="0">
                <a:solidFill>
                  <a:srgbClr val="010001"/>
                </a:solidFill>
                <a:latin typeface="Fixedsys"/>
                <a:cs typeface="Times New Roman"/>
              </a:rPr>
              <a:t>s</a:t>
            </a:r>
            <a:r>
              <a:rPr lang="en-US" altLang="zh-CN" kern="0" dirty="0" smtClean="0">
                <a:latin typeface="Fixedsys"/>
                <a:cs typeface="Times New Roman"/>
              </a:rPr>
              <a:t>) {</a:t>
            </a:r>
            <a:endParaRPr lang="zh-CN" altLang="zh-CN" kern="100" dirty="0" smtClean="0">
              <a:cs typeface="Times New Roman"/>
            </a:endParaRPr>
          </a:p>
          <a:p>
            <a:pPr>
              <a:buNone/>
            </a:pPr>
            <a:r>
              <a:rPr lang="en-US" altLang="zh-CN" kern="0" dirty="0" smtClean="0">
                <a:latin typeface="Fixedsys"/>
                <a:cs typeface="Times New Roman"/>
              </a:rPr>
              <a:t>	</a:t>
            </a:r>
            <a:r>
              <a:rPr lang="en-US" altLang="zh-CN" kern="0" dirty="0" smtClean="0">
                <a:solidFill>
                  <a:srgbClr val="0000FF"/>
                </a:solidFill>
                <a:latin typeface="Fixedsys"/>
                <a:cs typeface="Times New Roman"/>
              </a:rPr>
              <a:t>return</a:t>
            </a:r>
            <a:r>
              <a:rPr lang="en-US" altLang="zh-CN" kern="0" dirty="0" smtClean="0">
                <a:latin typeface="Fixedsys"/>
                <a:cs typeface="Times New Roman"/>
              </a:rPr>
              <a:t> </a:t>
            </a:r>
            <a:r>
              <a:rPr lang="en-US" altLang="zh-CN" kern="0" dirty="0" err="1" smtClean="0">
                <a:solidFill>
                  <a:srgbClr val="010001"/>
                </a:solidFill>
                <a:latin typeface="Fixedsys"/>
                <a:cs typeface="Times New Roman"/>
              </a:rPr>
              <a:t>lcast_aux</a:t>
            </a:r>
            <a:r>
              <a:rPr lang="en-US" altLang="zh-CN" kern="0" dirty="0" smtClean="0">
                <a:latin typeface="Fixedsys"/>
                <a:cs typeface="Times New Roman"/>
              </a:rPr>
              <a:t>&lt;</a:t>
            </a:r>
            <a:r>
              <a:rPr lang="en-US" altLang="zh-CN" kern="0" dirty="0" smtClean="0">
                <a:solidFill>
                  <a:srgbClr val="010001"/>
                </a:solidFill>
                <a:latin typeface="Fixedsys"/>
                <a:cs typeface="Times New Roman"/>
              </a:rPr>
              <a:t>Source</a:t>
            </a:r>
            <a:r>
              <a:rPr lang="en-US" altLang="zh-CN" kern="0" dirty="0" smtClean="0">
                <a:latin typeface="Fixedsys"/>
                <a:cs typeface="Times New Roman"/>
              </a:rPr>
              <a:t>&gt;(</a:t>
            </a:r>
            <a:r>
              <a:rPr lang="en-US" altLang="zh-CN" kern="0" dirty="0" smtClean="0">
                <a:solidFill>
                  <a:srgbClr val="010001"/>
                </a:solidFill>
                <a:latin typeface="Fixedsys"/>
                <a:cs typeface="Times New Roman"/>
              </a:rPr>
              <a:t>s</a:t>
            </a:r>
            <a:r>
              <a:rPr lang="en-US" altLang="zh-CN" kern="0" dirty="0" smtClean="0">
                <a:latin typeface="Fixedsys"/>
                <a:cs typeface="Times New Roman"/>
              </a:rPr>
              <a:t>); </a:t>
            </a:r>
          </a:p>
          <a:p>
            <a:pPr>
              <a:buNone/>
            </a:pPr>
            <a:r>
              <a:rPr lang="en-US" altLang="zh-CN" kern="0" dirty="0" smtClean="0">
                <a:latin typeface="Fixedsys"/>
                <a:cs typeface="Times New Roman"/>
              </a:rPr>
              <a:t>}</a:t>
            </a:r>
            <a:endParaRPr lang="zh-CN" altLang="zh-CN" kern="100" dirty="0" smtClean="0">
              <a:cs typeface="Times New Roman"/>
            </a:endParaRPr>
          </a:p>
          <a:p>
            <a:pPr>
              <a:buNone/>
            </a:pPr>
            <a:r>
              <a:rPr lang="en-US" altLang="zh-CN" kern="0" dirty="0" err="1" smtClean="0">
                <a:solidFill>
                  <a:srgbClr val="010001"/>
                </a:solidFill>
                <a:latin typeface="Fixedsys"/>
                <a:cs typeface="Times New Roman"/>
              </a:rPr>
              <a:t>lcast_aux</a:t>
            </a:r>
            <a:r>
              <a:rPr lang="en-US" altLang="zh-CN" kern="0" dirty="0" smtClean="0">
                <a:latin typeface="Fixedsys"/>
                <a:cs typeface="Times New Roman"/>
              </a:rPr>
              <a:t>&lt;</a:t>
            </a:r>
            <a:r>
              <a:rPr lang="en-US" altLang="zh-CN" kern="0" dirty="0" smtClean="0">
                <a:solidFill>
                  <a:srgbClr val="0000FF"/>
                </a:solidFill>
                <a:latin typeface="Fixedsys"/>
                <a:cs typeface="Times New Roman"/>
              </a:rPr>
              <a:t>const</a:t>
            </a:r>
            <a:r>
              <a:rPr lang="en-US" altLang="zh-CN" kern="0" dirty="0" smtClean="0">
                <a:latin typeface="Fixedsys"/>
                <a:cs typeface="Times New Roman"/>
              </a:rPr>
              <a:t> </a:t>
            </a:r>
            <a:r>
              <a:rPr lang="en-US" altLang="zh-CN" kern="0" dirty="0" smtClean="0">
                <a:solidFill>
                  <a:srgbClr val="0000FF"/>
                </a:solidFill>
                <a:latin typeface="Fixedsys"/>
                <a:cs typeface="Times New Roman"/>
              </a:rPr>
              <a:t>char</a:t>
            </a:r>
            <a:r>
              <a:rPr lang="en-US" altLang="zh-CN" kern="0" dirty="0" smtClean="0">
                <a:latin typeface="Fixedsys"/>
                <a:cs typeface="Times New Roman"/>
              </a:rPr>
              <a:t>*&gt; </a:t>
            </a:r>
            <a:r>
              <a:rPr lang="en-US" altLang="zh-CN" kern="0" dirty="0" err="1" smtClean="0">
                <a:solidFill>
                  <a:srgbClr val="010001"/>
                </a:solidFill>
                <a:latin typeface="Fixedsys"/>
                <a:cs typeface="Times New Roman"/>
              </a:rPr>
              <a:t>lcast</a:t>
            </a:r>
            <a:r>
              <a:rPr lang="en-US" altLang="zh-CN" kern="0" dirty="0" smtClean="0">
                <a:latin typeface="Fixedsys"/>
                <a:cs typeface="Times New Roman"/>
              </a:rPr>
              <a:t>(</a:t>
            </a:r>
            <a:r>
              <a:rPr lang="en-US" altLang="zh-CN" kern="0" dirty="0" smtClean="0">
                <a:solidFill>
                  <a:srgbClr val="0000FF"/>
                </a:solidFill>
                <a:latin typeface="Fixedsys"/>
                <a:cs typeface="Times New Roman"/>
              </a:rPr>
              <a:t>const</a:t>
            </a:r>
            <a:r>
              <a:rPr lang="en-US" altLang="zh-CN" kern="0" dirty="0" smtClean="0">
                <a:latin typeface="Fixedsys"/>
                <a:cs typeface="Times New Roman"/>
              </a:rPr>
              <a:t> </a:t>
            </a:r>
            <a:r>
              <a:rPr lang="en-US" altLang="zh-CN" kern="0" dirty="0" smtClean="0">
                <a:solidFill>
                  <a:srgbClr val="010001"/>
                </a:solidFill>
                <a:latin typeface="Fixedsys"/>
                <a:cs typeface="Times New Roman"/>
              </a:rPr>
              <a:t>std</a:t>
            </a:r>
            <a:r>
              <a:rPr lang="en-US" altLang="zh-CN" kern="0" dirty="0" smtClean="0">
                <a:latin typeface="Fixedsys"/>
                <a:cs typeface="Times New Roman"/>
              </a:rPr>
              <a:t>::</a:t>
            </a:r>
            <a:r>
              <a:rPr lang="en-US" altLang="zh-CN" kern="0" dirty="0" smtClean="0">
                <a:solidFill>
                  <a:srgbClr val="010001"/>
                </a:solidFill>
                <a:latin typeface="Fixedsys"/>
                <a:cs typeface="Times New Roman"/>
              </a:rPr>
              <a:t>string</a:t>
            </a:r>
            <a:r>
              <a:rPr lang="en-US" altLang="zh-CN" kern="0" dirty="0" smtClean="0">
                <a:latin typeface="Fixedsys"/>
                <a:cs typeface="Times New Roman"/>
              </a:rPr>
              <a:t>&amp; </a:t>
            </a:r>
            <a:r>
              <a:rPr lang="en-US" altLang="zh-CN" kern="0" dirty="0" smtClean="0">
                <a:solidFill>
                  <a:srgbClr val="FF0000"/>
                </a:solidFill>
                <a:latin typeface="Fixedsys"/>
                <a:cs typeface="Times New Roman"/>
              </a:rPr>
              <a:t>S</a:t>
            </a:r>
            <a:r>
              <a:rPr lang="en-US" altLang="zh-CN" kern="0" dirty="0" smtClean="0">
                <a:latin typeface="Fixedsys"/>
                <a:cs typeface="Times New Roman"/>
              </a:rPr>
              <a:t>) {</a:t>
            </a:r>
          </a:p>
          <a:p>
            <a:pPr>
              <a:buNone/>
            </a:pPr>
            <a:r>
              <a:rPr lang="en-US" altLang="zh-CN" dirty="0" smtClean="0"/>
              <a:t>	</a:t>
            </a:r>
            <a:r>
              <a:rPr lang="en-US" altLang="zh-CN" dirty="0" smtClean="0">
                <a:solidFill>
                  <a:srgbClr val="008000"/>
                </a:solidFill>
              </a:rPr>
              <a:t>// here, even </a:t>
            </a:r>
            <a:r>
              <a:rPr lang="en-US" altLang="zh-CN" b="1" dirty="0" smtClean="0">
                <a:solidFill>
                  <a:srgbClr val="FF0000"/>
                </a:solidFill>
              </a:rPr>
              <a:t>S</a:t>
            </a:r>
            <a:r>
              <a:rPr lang="en-US" altLang="zh-CN" dirty="0" smtClean="0">
                <a:solidFill>
                  <a:srgbClr val="008000"/>
                </a:solidFill>
              </a:rPr>
              <a:t> is a temp object, it is also safe</a:t>
            </a:r>
          </a:p>
          <a:p>
            <a:pPr>
              <a:buNone/>
            </a:pPr>
            <a:r>
              <a:rPr lang="en-US" altLang="zh-CN" kern="0" dirty="0" smtClean="0">
                <a:latin typeface="Fixedsys"/>
                <a:cs typeface="Times New Roman"/>
              </a:rPr>
              <a:t>	</a:t>
            </a:r>
            <a:r>
              <a:rPr lang="en-US" altLang="zh-CN" kern="0" dirty="0" smtClean="0">
                <a:solidFill>
                  <a:srgbClr val="0000FF"/>
                </a:solidFill>
                <a:latin typeface="Fixedsys"/>
                <a:cs typeface="Times New Roman"/>
              </a:rPr>
              <a:t>return</a:t>
            </a:r>
            <a:r>
              <a:rPr lang="en-US" altLang="zh-CN" kern="0" dirty="0" smtClean="0">
                <a:latin typeface="Fixedsys"/>
                <a:cs typeface="Times New Roman"/>
              </a:rPr>
              <a:t> </a:t>
            </a:r>
            <a:r>
              <a:rPr lang="en-US" altLang="zh-CN" kern="0" dirty="0" err="1" smtClean="0">
                <a:solidFill>
                  <a:srgbClr val="010001"/>
                </a:solidFill>
                <a:latin typeface="Fixedsys"/>
                <a:cs typeface="Times New Roman"/>
              </a:rPr>
              <a:t>lcast_aux</a:t>
            </a:r>
            <a:r>
              <a:rPr lang="en-US" altLang="zh-CN" kern="0" dirty="0" smtClean="0">
                <a:latin typeface="Fixedsys"/>
                <a:cs typeface="Times New Roman"/>
              </a:rPr>
              <a:t>&lt;</a:t>
            </a:r>
            <a:r>
              <a:rPr lang="en-US" altLang="zh-CN" kern="0" dirty="0" smtClean="0">
                <a:solidFill>
                  <a:srgbClr val="0000FF"/>
                </a:solidFill>
                <a:latin typeface="Fixedsys"/>
                <a:cs typeface="Times New Roman"/>
              </a:rPr>
              <a:t>const</a:t>
            </a:r>
            <a:r>
              <a:rPr lang="en-US" altLang="zh-CN" kern="0" dirty="0" smtClean="0">
                <a:latin typeface="Fixedsys"/>
                <a:cs typeface="Times New Roman"/>
              </a:rPr>
              <a:t> </a:t>
            </a:r>
            <a:r>
              <a:rPr lang="en-US" altLang="zh-CN" kern="0" dirty="0" smtClean="0">
                <a:solidFill>
                  <a:srgbClr val="0000FF"/>
                </a:solidFill>
                <a:latin typeface="Fixedsys"/>
                <a:cs typeface="Times New Roman"/>
              </a:rPr>
              <a:t>char</a:t>
            </a:r>
            <a:r>
              <a:rPr lang="en-US" altLang="zh-CN" kern="0" dirty="0" smtClean="0">
                <a:latin typeface="Fixedsys"/>
                <a:cs typeface="Times New Roman"/>
              </a:rPr>
              <a:t>*&gt;(</a:t>
            </a:r>
            <a:r>
              <a:rPr lang="en-US" altLang="zh-CN" kern="0" dirty="0" err="1" smtClean="0">
                <a:solidFill>
                  <a:srgbClr val="FF0000"/>
                </a:solidFill>
                <a:latin typeface="Fixedsys"/>
                <a:cs typeface="Times New Roman"/>
              </a:rPr>
              <a:t>S</a:t>
            </a:r>
            <a:r>
              <a:rPr lang="en-US" altLang="zh-CN" kern="0" dirty="0" err="1" smtClean="0">
                <a:latin typeface="Fixedsys"/>
                <a:cs typeface="Times New Roman"/>
              </a:rPr>
              <a:t>.</a:t>
            </a:r>
            <a:r>
              <a:rPr lang="en-US" altLang="zh-CN" kern="0" dirty="0" err="1" smtClean="0">
                <a:solidFill>
                  <a:srgbClr val="010001"/>
                </a:solidFill>
                <a:latin typeface="Fixedsys"/>
                <a:cs typeface="Times New Roman"/>
              </a:rPr>
              <a:t>c_str</a:t>
            </a:r>
            <a:r>
              <a:rPr lang="en-US" altLang="zh-CN" kern="0" dirty="0" smtClean="0">
                <a:latin typeface="Fixedsys"/>
                <a:cs typeface="Times New Roman"/>
              </a:rPr>
              <a:t>());</a:t>
            </a:r>
            <a:endParaRPr lang="zh-CN" altLang="zh-CN" kern="100" dirty="0" smtClean="0">
              <a:cs typeface="Times New Roman"/>
            </a:endParaRPr>
          </a:p>
          <a:p>
            <a:pPr>
              <a:buNone/>
            </a:pPr>
            <a:r>
              <a:rPr lang="en-US" altLang="zh-CN" kern="0" dirty="0" smtClean="0">
                <a:latin typeface="Fixedsys"/>
                <a:cs typeface="Times New Roman"/>
              </a:rPr>
              <a:t>}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008000"/>
                </a:solidFill>
              </a:rPr>
              <a:t>//....</a:t>
            </a:r>
          </a:p>
          <a:p>
            <a:pPr>
              <a:buNone/>
            </a:pPr>
            <a:r>
              <a:rPr lang="en-US" altLang="zh-CN" kern="0" dirty="0" smtClean="0">
                <a:solidFill>
                  <a:srgbClr val="0000FF"/>
                </a:solidFill>
                <a:latin typeface="Fixedsys"/>
                <a:cs typeface="Times New Roman"/>
              </a:rPr>
              <a:t>double</a:t>
            </a:r>
            <a:r>
              <a:rPr lang="en-US" altLang="zh-CN" kern="0" dirty="0" smtClean="0">
                <a:latin typeface="Fixedsys"/>
                <a:cs typeface="Times New Roman"/>
              </a:rPr>
              <a:t> a = </a:t>
            </a:r>
            <a:r>
              <a:rPr lang="en-US" altLang="zh-CN" kern="0" dirty="0" err="1" smtClean="0">
                <a:latin typeface="Fixedsys"/>
                <a:cs typeface="Times New Roman"/>
              </a:rPr>
              <a:t>lcast</a:t>
            </a:r>
            <a:r>
              <a:rPr lang="en-US" altLang="zh-CN" kern="0" dirty="0" smtClean="0">
                <a:latin typeface="Fixedsys"/>
                <a:cs typeface="Times New Roman"/>
              </a:rPr>
              <a:t>(string("1.")+"01");</a:t>
            </a:r>
            <a:endParaRPr lang="zh-CN" altLang="zh-CN" kern="100" dirty="0" smtClean="0"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Temporaries bounds to reference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zh-CN" dirty="0" err="1" smtClean="0">
                <a:solidFill>
                  <a:srgbClr val="0000FF"/>
                </a:solidFill>
              </a:rPr>
              <a:t>struct</a:t>
            </a:r>
            <a:r>
              <a:rPr lang="en-US" altLang="zh-CN" dirty="0" smtClean="0"/>
              <a:t> </a:t>
            </a:r>
            <a:r>
              <a:rPr lang="en-US" altLang="zh-CN" dirty="0" smtClean="0">
                <a:solidFill>
                  <a:srgbClr val="7030A0"/>
                </a:solidFill>
              </a:rPr>
              <a:t>A</a:t>
            </a:r>
            <a:r>
              <a:rPr lang="en-US" altLang="zh-CN" dirty="0" smtClean="0"/>
              <a:t> {};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0000FF"/>
                </a:solidFill>
              </a:rPr>
              <a:t>const</a:t>
            </a:r>
            <a:r>
              <a:rPr lang="en-US" altLang="zh-CN" dirty="0" smtClean="0">
                <a:solidFill>
                  <a:srgbClr val="7030A0"/>
                </a:solidFill>
              </a:rPr>
              <a:t> A</a:t>
            </a:r>
            <a:r>
              <a:rPr lang="en-US" altLang="zh-CN" dirty="0" smtClean="0"/>
              <a:t>&amp; </a:t>
            </a:r>
            <a:r>
              <a:rPr lang="en-US" altLang="zh-CN" dirty="0" smtClean="0">
                <a:solidFill>
                  <a:srgbClr val="C00000"/>
                </a:solidFill>
              </a:rPr>
              <a:t>a</a:t>
            </a:r>
            <a:r>
              <a:rPr lang="en-US" altLang="zh-CN" dirty="0" smtClean="0"/>
              <a:t> = </a:t>
            </a:r>
            <a:r>
              <a:rPr lang="en-US" altLang="zh-CN" dirty="0" smtClean="0">
                <a:solidFill>
                  <a:srgbClr val="7030A0"/>
                </a:solidFill>
              </a:rPr>
              <a:t>A</a:t>
            </a:r>
            <a:r>
              <a:rPr lang="en-US" altLang="zh-CN" dirty="0" smtClean="0"/>
              <a:t>(); // the temp ends after '</a:t>
            </a:r>
            <a:r>
              <a:rPr lang="en-US" altLang="zh-CN" dirty="0" smtClean="0">
                <a:solidFill>
                  <a:srgbClr val="C00000"/>
                </a:solidFill>
              </a:rPr>
              <a:t>a</a:t>
            </a:r>
            <a:r>
              <a:rPr lang="en-US" altLang="zh-CN" dirty="0" smtClean="0"/>
              <a:t>' ends</a:t>
            </a:r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r>
              <a:rPr lang="en-US" altLang="zh-CN" dirty="0" smtClean="0">
                <a:solidFill>
                  <a:srgbClr val="0000FF"/>
                </a:solidFill>
              </a:rPr>
              <a:t>const </a:t>
            </a:r>
            <a:r>
              <a:rPr lang="en-US" altLang="zh-CN" dirty="0" smtClean="0">
                <a:solidFill>
                  <a:srgbClr val="7030A0"/>
                </a:solidFill>
              </a:rPr>
              <a:t>Matrix</a:t>
            </a:r>
            <a:r>
              <a:rPr lang="en-US" altLang="zh-CN" dirty="0" smtClean="0"/>
              <a:t>&amp; c = a * b;</a:t>
            </a:r>
          </a:p>
          <a:p>
            <a:pPr>
              <a:buNone/>
            </a:pPr>
            <a:r>
              <a:rPr lang="en-US" altLang="zh-CN" dirty="0" smtClean="0"/>
              <a:t>// This is a remedy for complex template</a:t>
            </a:r>
          </a:p>
          <a:p>
            <a:pPr>
              <a:buNone/>
            </a:pPr>
            <a:r>
              <a:rPr lang="en-US" altLang="zh-CN" dirty="0" smtClean="0"/>
              <a:t>// When we don't know the return type</a:t>
            </a:r>
          </a:p>
          <a:p>
            <a:pPr>
              <a:buNone/>
            </a:pPr>
            <a:r>
              <a:rPr lang="en-US" altLang="zh-CN" dirty="0" smtClean="0"/>
              <a:t>//   and we want performance, use reference!</a:t>
            </a:r>
          </a:p>
          <a:p>
            <a:pPr>
              <a:buNone/>
            </a:pPr>
            <a:r>
              <a:rPr lang="en-US" altLang="zh-CN" dirty="0" smtClean="0"/>
              <a:t>// The reference self maybe optimized out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Agenda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C++ is fast and elegant</a:t>
            </a:r>
          </a:p>
          <a:p>
            <a:r>
              <a:rPr lang="en-US" altLang="zh-CN" dirty="0" smtClean="0"/>
              <a:t>Class Invariants</a:t>
            </a:r>
          </a:p>
          <a:p>
            <a:r>
              <a:rPr lang="en-US" altLang="zh-CN" dirty="0" smtClean="0"/>
              <a:t>Memory management</a:t>
            </a:r>
          </a:p>
          <a:p>
            <a:r>
              <a:rPr lang="en-US" altLang="zh-CN" dirty="0" smtClean="0"/>
              <a:t>Temporary objects</a:t>
            </a:r>
          </a:p>
          <a:p>
            <a:r>
              <a:rPr lang="en-US" altLang="zh-CN" b="1" dirty="0" smtClean="0">
                <a:solidFill>
                  <a:srgbClr val="0000FF"/>
                </a:solidFill>
              </a:rPr>
              <a:t>Name lookup &amp; Overload resolution</a:t>
            </a:r>
          </a:p>
          <a:p>
            <a:r>
              <a:rPr lang="en-US" altLang="zh-CN" dirty="0" smtClean="0"/>
              <a:t>friend function definition inside a class</a:t>
            </a:r>
          </a:p>
          <a:p>
            <a:r>
              <a:rPr lang="en-US" altLang="zh-CN" dirty="0" smtClean="0"/>
              <a:t>Avoid template if unnecessary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Name lookup &amp; Overload resolution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class/</a:t>
            </a:r>
            <a:r>
              <a:rPr lang="en-US" altLang="zh-CN" dirty="0" err="1" smtClean="0"/>
              <a:t>struct</a:t>
            </a:r>
            <a:r>
              <a:rPr lang="en-US" altLang="zh-CN" dirty="0" smtClean="0"/>
              <a:t> name and </a:t>
            </a:r>
            <a:r>
              <a:rPr lang="en-US" altLang="zh-CN" dirty="0" err="1" smtClean="0"/>
              <a:t>var</a:t>
            </a:r>
            <a:r>
              <a:rPr lang="en-US" altLang="zh-CN" dirty="0" smtClean="0"/>
              <a:t>/fun name</a:t>
            </a:r>
          </a:p>
          <a:p>
            <a:r>
              <a:rPr lang="en-US" altLang="zh-CN" dirty="0" smtClean="0"/>
              <a:t>name hiding</a:t>
            </a:r>
          </a:p>
          <a:p>
            <a:r>
              <a:rPr lang="en-US" altLang="zh-CN" dirty="0" smtClean="0"/>
              <a:t>two-phase lookup</a:t>
            </a:r>
          </a:p>
          <a:p>
            <a:r>
              <a:rPr lang="en-US" altLang="zh-CN" dirty="0" smtClean="0"/>
              <a:t>overload resolution</a:t>
            </a:r>
          </a:p>
          <a:p>
            <a:r>
              <a:rPr lang="en-US" altLang="zh-CN" dirty="0" smtClean="0"/>
              <a:t>name lookup is before overload resolution</a:t>
            </a:r>
          </a:p>
          <a:p>
            <a:r>
              <a:rPr lang="en-US" altLang="zh-CN" dirty="0" smtClean="0"/>
              <a:t>overload resolution is before access control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class/</a:t>
            </a:r>
            <a:r>
              <a:rPr lang="en-US" altLang="zh-CN" dirty="0" err="1" smtClean="0"/>
              <a:t>struct</a:t>
            </a:r>
            <a:r>
              <a:rPr lang="en-US" altLang="zh-CN" dirty="0" smtClean="0"/>
              <a:t> name and </a:t>
            </a:r>
            <a:r>
              <a:rPr lang="en-US" altLang="zh-CN" dirty="0" err="1" smtClean="0"/>
              <a:t>var</a:t>
            </a:r>
            <a:r>
              <a:rPr lang="en-US" altLang="zh-CN" dirty="0" smtClean="0"/>
              <a:t>/fun name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Historically </a:t>
            </a:r>
            <a:r>
              <a:rPr lang="en-US" altLang="zh-CN" dirty="0" err="1" smtClean="0"/>
              <a:t>struct</a:t>
            </a:r>
            <a:r>
              <a:rPr lang="en-US" altLang="zh-CN" dirty="0" smtClean="0"/>
              <a:t> name and </a:t>
            </a:r>
            <a:r>
              <a:rPr lang="en-US" altLang="zh-CN" dirty="0" err="1" smtClean="0"/>
              <a:t>var</a:t>
            </a:r>
            <a:r>
              <a:rPr lang="en-US" altLang="zh-CN" dirty="0" smtClean="0"/>
              <a:t>/fun name are in different name space</a:t>
            </a:r>
          </a:p>
          <a:p>
            <a:pPr lvl="1"/>
            <a:r>
              <a:rPr lang="en-US" altLang="zh-CN" dirty="0" err="1" smtClean="0">
                <a:solidFill>
                  <a:srgbClr val="0000FF"/>
                </a:solidFill>
              </a:rPr>
              <a:t>struct</a:t>
            </a:r>
            <a:r>
              <a:rPr lang="en-US" altLang="zh-CN" dirty="0" smtClean="0"/>
              <a:t> </a:t>
            </a:r>
            <a:r>
              <a:rPr lang="en-US" altLang="zh-CN" dirty="0" smtClean="0">
                <a:solidFill>
                  <a:srgbClr val="7030A0"/>
                </a:solidFill>
              </a:rPr>
              <a:t>stat</a:t>
            </a:r>
            <a:r>
              <a:rPr lang="en-US" altLang="zh-CN" dirty="0" smtClean="0"/>
              <a:t> s; stat(file, &amp;s);</a:t>
            </a:r>
          </a:p>
          <a:p>
            <a:r>
              <a:rPr lang="en-US" altLang="zh-CN" dirty="0" err="1" smtClean="0">
                <a:solidFill>
                  <a:srgbClr val="0000FF"/>
                </a:solidFill>
              </a:rPr>
              <a:t>struct</a:t>
            </a:r>
            <a:r>
              <a:rPr lang="en-US" altLang="zh-CN" dirty="0" smtClean="0"/>
              <a:t> is require in C, optional in C++</a:t>
            </a:r>
          </a:p>
          <a:p>
            <a:r>
              <a:rPr lang="en-US" altLang="zh-CN" dirty="0" smtClean="0"/>
              <a:t>In C++, if there are </a:t>
            </a:r>
            <a:r>
              <a:rPr lang="en-US" altLang="zh-CN" dirty="0" err="1" smtClean="0"/>
              <a:t>var</a:t>
            </a:r>
            <a:r>
              <a:rPr lang="en-US" altLang="zh-CN" dirty="0" smtClean="0"/>
              <a:t>/fun name same with a </a:t>
            </a:r>
            <a:r>
              <a:rPr lang="en-US" altLang="zh-CN" dirty="0" err="1" smtClean="0">
                <a:solidFill>
                  <a:srgbClr val="0000FF"/>
                </a:solidFill>
              </a:rPr>
              <a:t>struct</a:t>
            </a:r>
            <a:r>
              <a:rPr lang="en-US" altLang="zh-CN" dirty="0" smtClean="0"/>
              <a:t> name in same namespace, the </a:t>
            </a:r>
            <a:r>
              <a:rPr lang="en-US" altLang="zh-CN" dirty="0" err="1" smtClean="0">
                <a:solidFill>
                  <a:srgbClr val="0000FF"/>
                </a:solidFill>
              </a:rPr>
              <a:t>struct</a:t>
            </a:r>
            <a:r>
              <a:rPr lang="en-US" altLang="zh-CN" dirty="0" smtClean="0"/>
              <a:t> couldn't be omitted</a:t>
            </a:r>
          </a:p>
          <a:p>
            <a:pPr lvl="1"/>
            <a:r>
              <a:rPr lang="en-US" altLang="zh-CN" dirty="0" smtClean="0"/>
              <a:t>This is a kind of name hiding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Name hiding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724400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Name hiding means some entities are not visible by unqualified name</a:t>
            </a:r>
          </a:p>
          <a:p>
            <a:pPr lvl="1"/>
            <a:r>
              <a:rPr lang="en-US" altLang="zh-CN" dirty="0" smtClean="0"/>
              <a:t>These entities can be accessed by qualified name</a:t>
            </a:r>
          </a:p>
          <a:p>
            <a:pPr lvl="1"/>
            <a:r>
              <a:rPr lang="en-US" altLang="zh-CN" dirty="0" smtClean="0"/>
              <a:t>Hidden </a:t>
            </a:r>
            <a:r>
              <a:rPr lang="en-US" altLang="zh-CN" dirty="0" smtClean="0"/>
              <a:t>names are not in overload resolution set</a:t>
            </a:r>
          </a:p>
          <a:p>
            <a:r>
              <a:rPr lang="en-US" altLang="zh-CN" dirty="0" smtClean="0"/>
              <a:t>The nearest name hide farther names</a:t>
            </a:r>
          </a:p>
          <a:p>
            <a:pPr lvl="1"/>
            <a:r>
              <a:rPr lang="en-US" altLang="zh-CN" dirty="0" smtClean="0"/>
              <a:t>Names in inner scope hide names in outer scope</a:t>
            </a:r>
          </a:p>
          <a:p>
            <a:pPr lvl="1"/>
            <a:r>
              <a:rPr lang="en-US" altLang="zh-CN" dirty="0" smtClean="0"/>
              <a:t>Names in derived class hide names in base class</a:t>
            </a:r>
          </a:p>
          <a:p>
            <a:pPr lvl="1"/>
            <a:r>
              <a:rPr lang="en-US" altLang="zh-CN" dirty="0" smtClean="0"/>
              <a:t>Declared names in scope hide names from </a:t>
            </a:r>
            <a:r>
              <a:rPr lang="en-US" altLang="zh-CN" dirty="0" smtClean="0">
                <a:solidFill>
                  <a:srgbClr val="0000FF"/>
                </a:solidFill>
              </a:rPr>
              <a:t>using</a:t>
            </a:r>
            <a:r>
              <a:rPr lang="en-US" altLang="zh-CN" dirty="0" smtClean="0"/>
              <a:t> directive</a:t>
            </a:r>
          </a:p>
          <a:p>
            <a:r>
              <a:rPr lang="en-US" altLang="zh-CN" dirty="0" smtClean="0"/>
              <a:t>Fun/</a:t>
            </a:r>
            <a:r>
              <a:rPr lang="en-US" altLang="zh-CN" dirty="0" err="1" smtClean="0"/>
              <a:t>Var</a:t>
            </a:r>
            <a:r>
              <a:rPr lang="en-US" altLang="zh-CN" dirty="0" smtClean="0"/>
              <a:t> names hide class names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Common issues about name hiding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709120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Make hidden member visible in derived class</a:t>
            </a:r>
          </a:p>
          <a:p>
            <a:pPr lvl="1"/>
            <a:r>
              <a:rPr lang="en-US" altLang="zh-CN" b="1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using</a:t>
            </a:r>
            <a:r>
              <a:rPr lang="en-US" altLang="zh-CN" b="1" dirty="0" smtClean="0">
                <a:latin typeface="Consolas" pitchFamily="49" charset="0"/>
                <a:cs typeface="Consolas" pitchFamily="49" charset="0"/>
              </a:rPr>
              <a:t> base::</a:t>
            </a:r>
            <a:r>
              <a:rPr lang="en-US" altLang="zh-CN" b="1" dirty="0" err="1" smtClean="0">
                <a:latin typeface="Consolas" pitchFamily="49" charset="0"/>
                <a:cs typeface="Consolas" pitchFamily="49" charset="0"/>
              </a:rPr>
              <a:t>hidden_member</a:t>
            </a:r>
            <a:r>
              <a:rPr lang="en-US" altLang="zh-CN" b="1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altLang="zh-CN" dirty="0" smtClean="0">
                <a:cs typeface="Courier New" pitchFamily="49" charset="0"/>
              </a:rPr>
              <a:t>Hide virtual function </a:t>
            </a:r>
            <a:r>
              <a:rPr lang="en-US" altLang="zh-CN" smtClean="0">
                <a:cs typeface="Courier New" pitchFamily="49" charset="0"/>
              </a:rPr>
              <a:t>is usually a </a:t>
            </a:r>
            <a:r>
              <a:rPr lang="en-US" altLang="zh-CN" dirty="0" smtClean="0">
                <a:cs typeface="Courier New" pitchFamily="49" charset="0"/>
              </a:rPr>
              <a:t>fatal error</a:t>
            </a:r>
          </a:p>
          <a:p>
            <a:pPr lvl="1"/>
            <a:r>
              <a:rPr lang="en-US" altLang="zh-CN" dirty="0" smtClean="0">
                <a:cs typeface="Courier New" pitchFamily="49" charset="0"/>
              </a:rPr>
              <a:t>But the compiler would not warn in normal</a:t>
            </a:r>
          </a:p>
          <a:p>
            <a:pPr lvl="1"/>
            <a:r>
              <a:rPr lang="en-US" altLang="zh-CN" dirty="0" smtClean="0"/>
              <a:t>Use </a:t>
            </a:r>
            <a:r>
              <a:rPr lang="en-US" altLang="zh-CN" b="1" dirty="0" smtClean="0">
                <a:latin typeface="Consolas" pitchFamily="49" charset="0"/>
                <a:cs typeface="Consolas" pitchFamily="49" charset="0"/>
              </a:rPr>
              <a:t>-</a:t>
            </a:r>
            <a:r>
              <a:rPr lang="en-US" altLang="zh-CN" b="1" dirty="0" err="1" smtClean="0">
                <a:latin typeface="Consolas" pitchFamily="49" charset="0"/>
                <a:cs typeface="Consolas" pitchFamily="49" charset="0"/>
              </a:rPr>
              <a:t>Woverloaded</a:t>
            </a:r>
            <a:r>
              <a:rPr lang="en-US" altLang="zh-CN" b="1" dirty="0" smtClean="0">
                <a:latin typeface="Consolas" pitchFamily="49" charset="0"/>
                <a:cs typeface="Consolas" pitchFamily="49" charset="0"/>
              </a:rPr>
              <a:t>-virtual</a:t>
            </a:r>
            <a:r>
              <a:rPr lang="en-US" altLang="zh-CN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zh-CN" dirty="0" smtClean="0">
                <a:cs typeface="Courier New" pitchFamily="49" charset="0"/>
              </a:rPr>
              <a:t>in </a:t>
            </a:r>
            <a:r>
              <a:rPr lang="en-US" altLang="zh-CN" dirty="0" err="1" smtClean="0">
                <a:cs typeface="Courier New" pitchFamily="49" charset="0"/>
              </a:rPr>
              <a:t>gcc</a:t>
            </a:r>
            <a:endParaRPr lang="zh-CN" altLang="en-US" dirty="0" smtClean="0">
              <a:cs typeface="Courier New" pitchFamily="49" charset="0"/>
            </a:endParaRPr>
          </a:p>
          <a:p>
            <a:r>
              <a:rPr lang="en-US" altLang="zh-CN" dirty="0" smtClean="0"/>
              <a:t>Compiler generated </a:t>
            </a:r>
            <a:r>
              <a:rPr lang="en-US" altLang="zh-CN" dirty="0" smtClean="0">
                <a:solidFill>
                  <a:srgbClr val="0000FF"/>
                </a:solidFill>
              </a:rPr>
              <a:t>operator= </a:t>
            </a:r>
            <a:r>
              <a:rPr lang="en-US" altLang="zh-CN" dirty="0" smtClean="0"/>
              <a:t>hide base class's</a:t>
            </a:r>
          </a:p>
          <a:p>
            <a:pPr lvl="1"/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using</a:t>
            </a:r>
            <a:r>
              <a:rPr lang="en-US" altLang="zh-CN" dirty="0" smtClean="0">
                <a:latin typeface="Consolas" pitchFamily="49" charset="0"/>
                <a:cs typeface="Consolas" pitchFamily="49" charset="0"/>
              </a:rPr>
              <a:t> base::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operator=</a:t>
            </a:r>
          </a:p>
          <a:p>
            <a:r>
              <a:rPr lang="en-US" altLang="zh-CN" dirty="0" smtClean="0">
                <a:cs typeface="Consolas" pitchFamily="49" charset="0"/>
              </a:rPr>
              <a:t>User defined operators are also </a:t>
            </a:r>
            <a:r>
              <a:rPr lang="en-US" altLang="zh-CN" b="1" dirty="0" smtClean="0">
                <a:cs typeface="Consolas" pitchFamily="49" charset="0"/>
              </a:rPr>
              <a:t>name</a:t>
            </a:r>
            <a:r>
              <a:rPr lang="en-US" altLang="zh-CN" dirty="0" smtClean="0">
                <a:cs typeface="Consolas" pitchFamily="49" charset="0"/>
              </a:rPr>
              <a:t>s</a:t>
            </a:r>
          </a:p>
          <a:p>
            <a:pPr lvl="1"/>
            <a:r>
              <a:rPr lang="en-US" altLang="zh-CN" dirty="0" smtClean="0">
                <a:cs typeface="Consolas" pitchFamily="49" charset="0"/>
              </a:rPr>
              <a:t>Operator type conversion with different target is different </a:t>
            </a:r>
            <a:r>
              <a:rPr lang="en-US" altLang="zh-CN" b="1" dirty="0" smtClean="0">
                <a:cs typeface="Consolas" pitchFamily="49" charset="0"/>
              </a:rPr>
              <a:t>name</a:t>
            </a:r>
            <a:r>
              <a:rPr lang="en-US" altLang="zh-CN" dirty="0" smtClean="0">
                <a:cs typeface="Consolas" pitchFamily="49" charset="0"/>
              </a:rPr>
              <a:t>, even template</a:t>
            </a:r>
            <a:endParaRPr lang="zh-CN" altLang="en-US" dirty="0">
              <a:cs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The advantage of fast and small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5445224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Fast software need less hardware</a:t>
            </a:r>
          </a:p>
          <a:p>
            <a:pPr lvl="1"/>
            <a:r>
              <a:rPr lang="en-US" altLang="zh-CN" dirty="0" smtClean="0"/>
              <a:t>Less components, higher </a:t>
            </a:r>
            <a:r>
              <a:rPr lang="en-US" altLang="zh-CN" b="1" dirty="0" smtClean="0">
                <a:solidFill>
                  <a:srgbClr val="FF0000"/>
                </a:solidFill>
              </a:rPr>
              <a:t>reliability</a:t>
            </a:r>
          </a:p>
          <a:p>
            <a:pPr lvl="1"/>
            <a:r>
              <a:rPr lang="en-US" altLang="zh-CN" dirty="0" smtClean="0"/>
              <a:t>Cheap to replicate</a:t>
            </a:r>
          </a:p>
          <a:p>
            <a:pPr lvl="1"/>
            <a:r>
              <a:rPr lang="en-US" altLang="zh-CN" dirty="0" smtClean="0"/>
              <a:t>Easy to manage (deploy and monitor, ...)</a:t>
            </a:r>
          </a:p>
          <a:p>
            <a:r>
              <a:rPr lang="en-US" altLang="zh-CN" dirty="0" smtClean="0"/>
              <a:t>Fast software remove constraints</a:t>
            </a:r>
          </a:p>
          <a:p>
            <a:pPr lvl="1"/>
            <a:r>
              <a:rPr lang="en-US" altLang="zh-CN" dirty="0" smtClean="0"/>
              <a:t>Shift offline computing to online</a:t>
            </a:r>
          </a:p>
          <a:p>
            <a:pPr lvl="1"/>
            <a:r>
              <a:rPr lang="en-US" altLang="zh-CN" dirty="0" smtClean="0"/>
              <a:t>Often remove external dependencies</a:t>
            </a:r>
          </a:p>
          <a:p>
            <a:pPr lvl="1"/>
            <a:r>
              <a:rPr lang="en-US" altLang="zh-CN" dirty="0" smtClean="0"/>
              <a:t>We can focus on the problem, not the details</a:t>
            </a:r>
          </a:p>
          <a:p>
            <a:r>
              <a:rPr lang="en-US" altLang="zh-CN" dirty="0" smtClean="0"/>
              <a:t>Reduce Multi-thread/Grid migration</a:t>
            </a:r>
          </a:p>
          <a:p>
            <a:pPr lvl="1"/>
            <a:r>
              <a:rPr lang="en-US" altLang="zh-CN" dirty="0" smtClean="0"/>
              <a:t>Parallel programming is very hard and error-prone</a:t>
            </a:r>
          </a:p>
          <a:p>
            <a:pPr lvl="1"/>
            <a:r>
              <a:rPr lang="en-US" altLang="zh-CN" dirty="0" smtClean="0"/>
              <a:t>Cluster applications are very hard to deploy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two-phase lookup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069160"/>
          </a:xfrm>
        </p:spPr>
        <p:txBody>
          <a:bodyPr>
            <a:normAutofit lnSpcReduction="10000"/>
          </a:bodyPr>
          <a:lstStyle/>
          <a:p>
            <a:r>
              <a:rPr lang="en-US" altLang="zh-CN" dirty="0" smtClean="0"/>
              <a:t>two-phase lookup is a core of template</a:t>
            </a:r>
          </a:p>
          <a:p>
            <a:r>
              <a:rPr lang="en-US" altLang="zh-CN" dirty="0" smtClean="0"/>
              <a:t>phase 1</a:t>
            </a:r>
          </a:p>
          <a:p>
            <a:pPr lvl="1"/>
            <a:r>
              <a:rPr lang="en-US" altLang="zh-CN" dirty="0" smtClean="0"/>
              <a:t>The definition of the template</a:t>
            </a:r>
          </a:p>
          <a:p>
            <a:pPr lvl="1"/>
            <a:r>
              <a:rPr lang="en-US" altLang="zh-CN" dirty="0" smtClean="0"/>
              <a:t>Parameter independent lookup</a:t>
            </a:r>
          </a:p>
          <a:p>
            <a:r>
              <a:rPr lang="en-US" altLang="zh-CN" dirty="0" smtClean="0"/>
              <a:t>phase 2</a:t>
            </a:r>
          </a:p>
          <a:p>
            <a:pPr lvl="1"/>
            <a:r>
              <a:rPr lang="en-US" altLang="zh-CN" dirty="0" smtClean="0"/>
              <a:t>The instantiation of the template</a:t>
            </a:r>
          </a:p>
          <a:p>
            <a:pPr lvl="1"/>
            <a:r>
              <a:rPr lang="en-US" altLang="zh-CN" dirty="0" smtClean="0"/>
              <a:t>Parameter dependent lookup (recursively)</a:t>
            </a:r>
          </a:p>
          <a:p>
            <a:pPr lvl="1"/>
            <a:r>
              <a:rPr lang="en-US" altLang="zh-CN" dirty="0" smtClean="0"/>
              <a:t>Parameters with fundamental types are not counted</a:t>
            </a:r>
          </a:p>
          <a:p>
            <a:pPr lvl="2"/>
            <a:r>
              <a:rPr lang="en-US" altLang="zh-CN" dirty="0" smtClean="0"/>
              <a:t>Few compiler implemented this correctly</a:t>
            </a:r>
          </a:p>
          <a:p>
            <a:pPr lvl="2"/>
            <a:r>
              <a:rPr lang="en-US" altLang="zh-CN" dirty="0" smtClean="0"/>
              <a:t>Is it a bug in C++ standard?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圆角矩形 4"/>
          <p:cNvSpPr/>
          <p:nvPr/>
        </p:nvSpPr>
        <p:spPr>
          <a:xfrm>
            <a:off x="228600" y="3748399"/>
            <a:ext cx="7632848" cy="288032"/>
          </a:xfrm>
          <a:prstGeom prst="round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4080601" y="3375867"/>
            <a:ext cx="792088" cy="32189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251520" y="3045417"/>
            <a:ext cx="7632848" cy="288032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251520" y="4080393"/>
            <a:ext cx="7632848" cy="28803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Two-phase lookup: The paradox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1340768"/>
            <a:ext cx="8784976" cy="506916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#include </a:t>
            </a:r>
            <a:r>
              <a:rPr lang="en-US" altLang="zh-CN" dirty="0" smtClean="0">
                <a:solidFill>
                  <a:srgbClr val="A31515"/>
                </a:solidFill>
                <a:latin typeface="Consolas" pitchFamily="49" charset="0"/>
                <a:cs typeface="Consolas" pitchFamily="49" charset="0"/>
              </a:rPr>
              <a:t>&lt;</a:t>
            </a:r>
            <a:r>
              <a:rPr lang="en-US" altLang="zh-CN" dirty="0" err="1" smtClean="0">
                <a:solidFill>
                  <a:srgbClr val="A31515"/>
                </a:solidFill>
                <a:latin typeface="Consolas" pitchFamily="49" charset="0"/>
                <a:cs typeface="Consolas" pitchFamily="49" charset="0"/>
              </a:rPr>
              <a:t>stdio.h</a:t>
            </a:r>
            <a:r>
              <a:rPr lang="en-US" altLang="zh-CN" dirty="0" smtClean="0">
                <a:solidFill>
                  <a:srgbClr val="A31515"/>
                </a:solidFill>
                <a:latin typeface="Consolas" pitchFamily="49" charset="0"/>
                <a:cs typeface="Consolas" pitchFamily="49" charset="0"/>
              </a:rPr>
              <a:t>&gt;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#include </a:t>
            </a:r>
            <a:r>
              <a:rPr lang="en-US" altLang="zh-CN" dirty="0" smtClean="0">
                <a:solidFill>
                  <a:srgbClr val="A31515"/>
                </a:solidFill>
                <a:latin typeface="Consolas" pitchFamily="49" charset="0"/>
                <a:cs typeface="Consolas" pitchFamily="49" charset="0"/>
              </a:rPr>
              <a:t>&lt;boost/current_function.hpp&gt;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#define </a:t>
            </a:r>
            <a:r>
              <a:rPr lang="en-US" altLang="zh-CN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func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BOOST_CURRENT_FUNCTION</a:t>
            </a:r>
          </a:p>
          <a:p>
            <a:pPr>
              <a:buNone/>
            </a:pPr>
            <a:r>
              <a:rPr lang="en-US" altLang="zh-CN" dirty="0" err="1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struct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A {};</a:t>
            </a:r>
          </a:p>
          <a:p>
            <a:pPr>
              <a:buNone/>
            </a:pPr>
            <a:r>
              <a:rPr lang="en-US" altLang="zh-CN" dirty="0" err="1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struct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B {};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0000FF"/>
                </a:solidFill>
                <a:cs typeface="Consolas" pitchFamily="49" charset="0"/>
              </a:rPr>
              <a:t>template&lt;class </a:t>
            </a:r>
            <a:r>
              <a:rPr lang="en-US" altLang="zh-CN" dirty="0" smtClean="0">
                <a:solidFill>
                  <a:srgbClr val="010001"/>
                </a:solidFill>
                <a:cs typeface="Consolas" pitchFamily="49" charset="0"/>
              </a:rPr>
              <a:t>T&gt; </a:t>
            </a:r>
            <a:r>
              <a:rPr lang="en-US" altLang="zh-CN" dirty="0" smtClean="0">
                <a:solidFill>
                  <a:srgbClr val="0000FF"/>
                </a:solidFill>
                <a:cs typeface="Consolas" pitchFamily="49" charset="0"/>
              </a:rPr>
              <a:t>void </a:t>
            </a:r>
            <a:r>
              <a:rPr lang="en-US" altLang="zh-CN" dirty="0" err="1" smtClean="0">
                <a:solidFill>
                  <a:srgbClr val="010001"/>
                </a:solidFill>
                <a:cs typeface="Consolas" pitchFamily="49" charset="0"/>
              </a:rPr>
              <a:t>foo</a:t>
            </a:r>
            <a:r>
              <a:rPr lang="en-US" altLang="zh-CN" dirty="0" smtClean="0">
                <a:solidFill>
                  <a:srgbClr val="010001"/>
                </a:solidFill>
                <a:cs typeface="Consolas" pitchFamily="49" charset="0"/>
              </a:rPr>
              <a:t>(T x) {  puts(</a:t>
            </a:r>
            <a:r>
              <a:rPr lang="en-US" altLang="zh-CN" dirty="0" err="1" smtClean="0">
                <a:solidFill>
                  <a:srgbClr val="010001"/>
                </a:solidFill>
                <a:cs typeface="Consolas" pitchFamily="49" charset="0"/>
              </a:rPr>
              <a:t>func</a:t>
            </a:r>
            <a:r>
              <a:rPr lang="en-US" altLang="zh-CN" dirty="0" smtClean="0">
                <a:solidFill>
                  <a:srgbClr val="010001"/>
                </a:solidFill>
                <a:cs typeface="Consolas" pitchFamily="49" charset="0"/>
              </a:rPr>
              <a:t>); }</a:t>
            </a:r>
            <a:r>
              <a:rPr lang="en-US" altLang="zh-CN" dirty="0" smtClean="0">
                <a:solidFill>
                  <a:srgbClr val="008000"/>
                </a:solidFill>
              </a:rPr>
              <a:t> // found in 1st-phase</a:t>
            </a:r>
            <a:endParaRPr lang="en-US" altLang="zh-CN" dirty="0" smtClean="0">
              <a:solidFill>
                <a:srgbClr val="010001"/>
              </a:solidFill>
              <a:latin typeface="Consolas" pitchFamily="49" charset="0"/>
              <a:cs typeface="Consolas" pitchFamily="49" charset="0"/>
            </a:endParaRPr>
          </a:p>
          <a:p>
            <a:pPr>
              <a:buNone/>
            </a:pPr>
            <a:r>
              <a:rPr lang="en-US" altLang="zh-CN" dirty="0" smtClean="0">
                <a:solidFill>
                  <a:srgbClr val="0000FF"/>
                </a:solidFill>
                <a:cs typeface="Consolas" pitchFamily="49" charset="0"/>
              </a:rPr>
              <a:t>template&lt;class </a:t>
            </a:r>
            <a:r>
              <a:rPr lang="en-US" altLang="zh-CN" dirty="0" smtClean="0">
                <a:solidFill>
                  <a:srgbClr val="010001"/>
                </a:solidFill>
                <a:cs typeface="Consolas" pitchFamily="49" charset="0"/>
              </a:rPr>
              <a:t>T&gt; </a:t>
            </a:r>
            <a:r>
              <a:rPr lang="en-US" altLang="zh-CN" dirty="0" smtClean="0">
                <a:solidFill>
                  <a:srgbClr val="0000FF"/>
                </a:solidFill>
                <a:cs typeface="Consolas" pitchFamily="49" charset="0"/>
              </a:rPr>
              <a:t>void </a:t>
            </a:r>
            <a:r>
              <a:rPr lang="en-US" altLang="zh-CN" dirty="0" smtClean="0">
                <a:solidFill>
                  <a:srgbClr val="010001"/>
                </a:solidFill>
                <a:cs typeface="Consolas" pitchFamily="49" charset="0"/>
              </a:rPr>
              <a:t>bar(T x) {  </a:t>
            </a:r>
            <a:r>
              <a:rPr lang="en-US" altLang="zh-CN" b="1" dirty="0" err="1" smtClean="0">
                <a:solidFill>
                  <a:srgbClr val="C00000"/>
                </a:solidFill>
                <a:cs typeface="Consolas" pitchFamily="49" charset="0"/>
              </a:rPr>
              <a:t>foo</a:t>
            </a:r>
            <a:r>
              <a:rPr lang="en-US" altLang="zh-CN" dirty="0" smtClean="0">
                <a:solidFill>
                  <a:srgbClr val="010001"/>
                </a:solidFill>
                <a:cs typeface="Consolas" pitchFamily="49" charset="0"/>
              </a:rPr>
              <a:t>(x);  }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void </a:t>
            </a:r>
            <a:r>
              <a:rPr lang="en-US" altLang="zh-CN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foo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(A   x) { puts(</a:t>
            </a:r>
            <a:r>
              <a:rPr lang="en-US" altLang="zh-CN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func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); }</a:t>
            </a:r>
            <a:r>
              <a:rPr lang="en-US" altLang="zh-CN" dirty="0" smtClean="0">
                <a:solidFill>
                  <a:srgbClr val="008000"/>
                </a:solidFill>
              </a:rPr>
              <a:t> // found in </a:t>
            </a:r>
            <a:r>
              <a:rPr lang="en-US" altLang="zh-CN" dirty="0" smtClean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2nd</a:t>
            </a:r>
            <a:r>
              <a:rPr lang="en-US" altLang="zh-CN" dirty="0" smtClean="0">
                <a:solidFill>
                  <a:srgbClr val="008000"/>
                </a:solidFill>
              </a:rPr>
              <a:t>-phase</a:t>
            </a:r>
            <a:endParaRPr lang="en-US" altLang="zh-CN" dirty="0" smtClean="0">
              <a:solidFill>
                <a:srgbClr val="010001"/>
              </a:solidFill>
              <a:latin typeface="Consolas" pitchFamily="49" charset="0"/>
              <a:cs typeface="Consolas" pitchFamily="49" charset="0"/>
            </a:endParaRPr>
          </a:p>
          <a:p>
            <a:pPr>
              <a:buNone/>
            </a:pP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void </a:t>
            </a:r>
            <a:r>
              <a:rPr lang="en-US" altLang="zh-CN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foo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zh-CN" dirty="0" err="1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x) { puts(</a:t>
            </a:r>
            <a:r>
              <a:rPr lang="en-US" altLang="zh-CN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func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); }</a:t>
            </a:r>
            <a:r>
              <a:rPr lang="en-US" altLang="zh-CN" dirty="0" smtClean="0"/>
              <a:t> </a:t>
            </a:r>
            <a:r>
              <a:rPr lang="en-US" altLang="zh-CN" dirty="0" smtClean="0">
                <a:solidFill>
                  <a:srgbClr val="008000"/>
                </a:solidFill>
              </a:rPr>
              <a:t>// only in </a:t>
            </a:r>
            <a:r>
              <a:rPr lang="en-US" altLang="zh-CN" dirty="0" smtClean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1st</a:t>
            </a:r>
            <a:r>
              <a:rPr lang="en-US" altLang="zh-CN" dirty="0" smtClean="0">
                <a:solidFill>
                  <a:srgbClr val="008000"/>
                </a:solidFill>
              </a:rPr>
              <a:t>-phase</a:t>
            </a:r>
            <a:endParaRPr lang="en-US" altLang="zh-CN" dirty="0" smtClean="0">
              <a:solidFill>
                <a:srgbClr val="010001"/>
              </a:solidFill>
              <a:latin typeface="Consolas" pitchFamily="49" charset="0"/>
              <a:cs typeface="Consolas" pitchFamily="49" charset="0"/>
            </a:endParaRPr>
          </a:p>
          <a:p>
            <a:pPr>
              <a:buNone/>
            </a:pPr>
            <a:r>
              <a:rPr lang="en-US" altLang="zh-CN" dirty="0" err="1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main() {</a:t>
            </a:r>
          </a:p>
          <a:p>
            <a:pPr>
              <a:buNone/>
            </a:pPr>
            <a:r>
              <a:rPr lang="en-US" altLang="zh-CN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bar(</a:t>
            </a:r>
            <a:r>
              <a:rPr lang="en-US" altLang="zh-CN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100</a:t>
            </a:r>
            <a:r>
              <a:rPr lang="en-US" altLang="zh-CN" dirty="0" smtClean="0">
                <a:latin typeface="Consolas" pitchFamily="49" charset="0"/>
                <a:cs typeface="Consolas" pitchFamily="49" charset="0"/>
              </a:rPr>
              <a:t>);</a:t>
            </a:r>
            <a:r>
              <a:rPr lang="en-US" altLang="zh-CN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zh-CN" dirty="0" smtClean="0">
                <a:solidFill>
                  <a:srgbClr val="008000"/>
                </a:solidFill>
                <a:cs typeface="Consolas" pitchFamily="49" charset="0"/>
              </a:rPr>
              <a:t>// should be </a:t>
            </a:r>
            <a:r>
              <a:rPr lang="en-US" altLang="zh-CN" dirty="0" err="1" smtClean="0">
                <a:solidFill>
                  <a:srgbClr val="008000"/>
                </a:solidFill>
                <a:cs typeface="Consolas" pitchFamily="49" charset="0"/>
              </a:rPr>
              <a:t>foo</a:t>
            </a:r>
            <a:r>
              <a:rPr lang="en-US" altLang="zh-CN" dirty="0" smtClean="0">
                <a:solidFill>
                  <a:srgbClr val="008000"/>
                </a:solidFill>
                <a:cs typeface="Consolas" pitchFamily="49" charset="0"/>
              </a:rPr>
              <a:t>&lt;T&gt;(T) with T=</a:t>
            </a:r>
            <a:r>
              <a:rPr lang="en-US" altLang="zh-CN" dirty="0" err="1" smtClean="0">
                <a:solidFill>
                  <a:srgbClr val="008000"/>
                </a:solidFill>
                <a:cs typeface="Consolas" pitchFamily="49" charset="0"/>
              </a:rPr>
              <a:t>int</a:t>
            </a:r>
            <a:r>
              <a:rPr lang="en-US" altLang="zh-CN" dirty="0" smtClean="0">
                <a:solidFill>
                  <a:srgbClr val="008000"/>
                </a:solidFill>
                <a:cs typeface="Consolas" pitchFamily="49" charset="0"/>
              </a:rPr>
              <a:t>, just </a:t>
            </a:r>
            <a:r>
              <a:rPr lang="en-US" altLang="zh-CN" dirty="0" err="1" smtClean="0">
                <a:solidFill>
                  <a:srgbClr val="008000"/>
                </a:solidFill>
                <a:cs typeface="Consolas" pitchFamily="49" charset="0"/>
              </a:rPr>
              <a:t>gcc</a:t>
            </a:r>
            <a:r>
              <a:rPr lang="en-US" altLang="zh-CN" dirty="0" smtClean="0">
                <a:solidFill>
                  <a:srgbClr val="008000"/>
                </a:solidFill>
                <a:cs typeface="Consolas" pitchFamily="49" charset="0"/>
              </a:rPr>
              <a:t>/</a:t>
            </a:r>
            <a:r>
              <a:rPr lang="en-US" altLang="zh-CN" dirty="0" err="1" smtClean="0">
                <a:solidFill>
                  <a:srgbClr val="008000"/>
                </a:solidFill>
                <a:cs typeface="Consolas" pitchFamily="49" charset="0"/>
              </a:rPr>
              <a:t>icc</a:t>
            </a:r>
            <a:r>
              <a:rPr lang="en-US" altLang="zh-CN" dirty="0" smtClean="0">
                <a:solidFill>
                  <a:srgbClr val="008000"/>
                </a:solidFill>
                <a:cs typeface="Consolas" pitchFamily="49" charset="0"/>
              </a:rPr>
              <a:t> is OK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	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bar(A()); </a:t>
            </a:r>
            <a:r>
              <a:rPr lang="en-US" altLang="zh-CN" dirty="0" smtClean="0">
                <a:solidFill>
                  <a:srgbClr val="008000"/>
                </a:solidFill>
                <a:cs typeface="Consolas" pitchFamily="49" charset="0"/>
              </a:rPr>
              <a:t>// should be </a:t>
            </a:r>
            <a:r>
              <a:rPr lang="en-US" altLang="zh-CN" dirty="0" err="1" smtClean="0">
                <a:solidFill>
                  <a:srgbClr val="008000"/>
                </a:solidFill>
                <a:cs typeface="Consolas" pitchFamily="49" charset="0"/>
              </a:rPr>
              <a:t>foo</a:t>
            </a:r>
            <a:r>
              <a:rPr lang="en-US" altLang="zh-CN" dirty="0" smtClean="0">
                <a:solidFill>
                  <a:srgbClr val="008000"/>
                </a:solidFill>
                <a:cs typeface="Consolas" pitchFamily="49" charset="0"/>
              </a:rPr>
              <a:t>(A)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	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bar(B()); </a:t>
            </a:r>
            <a:r>
              <a:rPr lang="en-US" altLang="zh-CN" dirty="0" smtClean="0">
                <a:solidFill>
                  <a:srgbClr val="008000"/>
                </a:solidFill>
                <a:cs typeface="Consolas" pitchFamily="49" charset="0"/>
              </a:rPr>
              <a:t>// should be </a:t>
            </a:r>
            <a:r>
              <a:rPr lang="en-US" altLang="zh-CN" dirty="0" err="1" smtClean="0">
                <a:solidFill>
                  <a:srgbClr val="008000"/>
                </a:solidFill>
                <a:cs typeface="Consolas" pitchFamily="49" charset="0"/>
              </a:rPr>
              <a:t>foo</a:t>
            </a:r>
            <a:r>
              <a:rPr lang="en-US" altLang="zh-CN" dirty="0" smtClean="0">
                <a:solidFill>
                  <a:srgbClr val="008000"/>
                </a:solidFill>
                <a:cs typeface="Consolas" pitchFamily="49" charset="0"/>
              </a:rPr>
              <a:t>&lt;T&gt;(T) with T=B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	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return </a:t>
            </a:r>
            <a:r>
              <a:rPr lang="en-US" altLang="zh-CN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0</a:t>
            </a:r>
            <a:r>
              <a:rPr lang="en-US" altLang="zh-CN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buNone/>
            </a:pPr>
            <a:r>
              <a:rPr lang="en-US" altLang="zh-CN" dirty="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pPr>
              <a:buNone/>
            </a:pPr>
            <a:endParaRPr lang="zh-CN" altLang="en-US" dirty="0" smtClean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pPr>
              <a:buNone/>
            </a:pPr>
            <a:endParaRPr lang="zh-CN" altLang="en-US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5" grpId="0" animBg="1"/>
      <p:bldP spid="4" grpId="1" animBg="1"/>
      <p:bldP spid="4" grpId="2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Overload resolution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0912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Overload resolution take place after name lookup, before access control</a:t>
            </a:r>
          </a:p>
          <a:p>
            <a:r>
              <a:rPr lang="en-US" altLang="zh-CN" dirty="0" smtClean="0"/>
              <a:t>Overload resolution find the best function to call by its arguments and context</a:t>
            </a:r>
          </a:p>
          <a:p>
            <a:pPr lvl="1"/>
            <a:r>
              <a:rPr lang="en-US" altLang="zh-CN" dirty="0" smtClean="0"/>
              <a:t>Exact match is preferred than template</a:t>
            </a:r>
          </a:p>
          <a:p>
            <a:pPr lvl="1"/>
            <a:r>
              <a:rPr lang="en-US" altLang="zh-CN" dirty="0" smtClean="0"/>
              <a:t>Template is preferred than conversion</a:t>
            </a:r>
          </a:p>
          <a:p>
            <a:pPr lvl="2">
              <a:buFont typeface="Wingdings" pitchFamily="2" charset="2"/>
              <a:buChar char="Ø"/>
            </a:pPr>
            <a:r>
              <a:rPr lang="en-US" altLang="zh-CN" dirty="0" smtClean="0"/>
              <a:t>Conversions have lots of ranks and rules</a:t>
            </a:r>
          </a:p>
          <a:p>
            <a:pPr lvl="1"/>
            <a:r>
              <a:rPr lang="en-US" altLang="zh-CN" dirty="0" smtClean="0"/>
              <a:t>Conversion is preferred than </a:t>
            </a:r>
            <a:r>
              <a:rPr lang="en-US" altLang="zh-CN" b="1" dirty="0" smtClean="0">
                <a:solidFill>
                  <a:srgbClr val="FF0000"/>
                </a:solidFill>
              </a:rPr>
              <a:t>...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params</a:t>
            </a:r>
            <a:endParaRPr lang="en-US" altLang="zh-CN" dirty="0" smtClean="0"/>
          </a:p>
          <a:p>
            <a:r>
              <a:rPr lang="en-US" altLang="zh-CN" dirty="0" smtClean="0"/>
              <a:t>Substitution Failed Is Not An Error (SFINAE)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SFINAE: Member Detect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1600200"/>
            <a:ext cx="8892480" cy="463711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template</a:t>
            </a:r>
            <a:r>
              <a:rPr lang="en-US" altLang="zh-CN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class 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T&gt; 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class </a:t>
            </a:r>
            <a:r>
              <a:rPr lang="en-US" altLang="zh-CN" dirty="0" err="1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Detect</a:t>
            </a:r>
            <a:r>
              <a:rPr lang="en-US" altLang="zh-CN" b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X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{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dirty="0" err="1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struct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Fallback { </a:t>
            </a:r>
            <a:r>
              <a:rPr lang="en-US" altLang="zh-CN" dirty="0" err="1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zh-CN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X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; }; </a:t>
            </a:r>
            <a:r>
              <a:rPr lang="en-US" altLang="zh-CN" dirty="0" smtClean="0">
                <a:solidFill>
                  <a:srgbClr val="008000"/>
                </a:solidFill>
                <a:cs typeface="Consolas" pitchFamily="49" charset="0"/>
              </a:rPr>
              <a:t>// add member "X"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dirty="0" err="1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struct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Derived : T, Fallback {};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 template</a:t>
            </a:r>
            <a:r>
              <a:rPr lang="en-US" altLang="zh-CN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class 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U, U&gt; </a:t>
            </a:r>
            <a:r>
              <a:rPr lang="en-US" altLang="zh-CN" dirty="0" err="1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struct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Check;</a:t>
            </a:r>
            <a:endParaRPr lang="en-US" altLang="zh-CN" dirty="0" smtClean="0">
              <a:latin typeface="Consolas" pitchFamily="49" charset="0"/>
              <a:cs typeface="Consolas" pitchFamily="49" charset="0"/>
            </a:endParaRPr>
          </a:p>
          <a:p>
            <a:pPr>
              <a:buNone/>
            </a:pPr>
            <a:r>
              <a:rPr lang="en-US" altLang="zh-CN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template</a:t>
            </a:r>
            <a:r>
              <a:rPr lang="en-US" altLang="zh-CN" sz="3100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class 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U&gt; 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dirty="0" smtClean="0">
                <a:solidFill>
                  <a:srgbClr val="0000FF"/>
                </a:solidFill>
                <a:cs typeface="Consolas" pitchFamily="49" charset="0"/>
              </a:rPr>
              <a:t>static </a:t>
            </a:r>
            <a:r>
              <a:rPr lang="en-US" altLang="zh-CN" b="1" dirty="0" smtClean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long</a:t>
            </a:r>
            <a:r>
              <a:rPr lang="en-US" altLang="zh-CN" dirty="0" smtClean="0">
                <a:solidFill>
                  <a:srgbClr val="010001"/>
                </a:solidFill>
                <a:cs typeface="Consolas" pitchFamily="49" charset="0"/>
              </a:rPr>
              <a:t> </a:t>
            </a:r>
            <a:r>
              <a:rPr lang="en-US" altLang="zh-CN" dirty="0" err="1" smtClean="0"/>
              <a:t>sfinae</a:t>
            </a:r>
            <a:r>
              <a:rPr lang="en-US" altLang="zh-CN" dirty="0" err="1" smtClean="0">
                <a:solidFill>
                  <a:srgbClr val="010001"/>
                </a:solidFill>
                <a:cs typeface="Consolas" pitchFamily="49" charset="0"/>
              </a:rPr>
              <a:t>(Check</a:t>
            </a:r>
            <a:r>
              <a:rPr lang="en-US" altLang="zh-CN" dirty="0" smtClean="0">
                <a:solidFill>
                  <a:srgbClr val="010001"/>
                </a:solidFill>
                <a:cs typeface="Consolas" pitchFamily="49" charset="0"/>
              </a:rPr>
              <a:t>&lt;</a:t>
            </a:r>
            <a:r>
              <a:rPr lang="en-US" altLang="zh-CN" dirty="0" err="1" smtClean="0">
                <a:solidFill>
                  <a:srgbClr val="0000FF"/>
                </a:solidFill>
                <a:cs typeface="Consolas" pitchFamily="49" charset="0"/>
              </a:rPr>
              <a:t>int</a:t>
            </a:r>
            <a:r>
              <a:rPr lang="en-US" altLang="zh-CN" dirty="0" smtClean="0">
                <a:solidFill>
                  <a:srgbClr val="0000FF"/>
                </a:solidFill>
                <a:cs typeface="Consolas" pitchFamily="49" charset="0"/>
              </a:rPr>
              <a:t> </a:t>
            </a:r>
            <a:r>
              <a:rPr lang="en-US" altLang="zh-CN" dirty="0" smtClean="0">
                <a:solidFill>
                  <a:srgbClr val="010001"/>
                </a:solidFill>
                <a:cs typeface="Consolas" pitchFamily="49" charset="0"/>
              </a:rPr>
              <a:t>Fallback::*, &amp;U::</a:t>
            </a:r>
            <a:r>
              <a:rPr lang="en-US" altLang="zh-CN" b="1" dirty="0" smtClean="0">
                <a:solidFill>
                  <a:srgbClr val="FF0000"/>
                </a:solidFill>
                <a:cs typeface="Consolas" pitchFamily="49" charset="0"/>
              </a:rPr>
              <a:t>X</a:t>
            </a:r>
            <a:r>
              <a:rPr lang="en-US" altLang="zh-CN" dirty="0" smtClean="0">
                <a:solidFill>
                  <a:srgbClr val="010001"/>
                </a:solidFill>
                <a:cs typeface="Consolas" pitchFamily="49" charset="0"/>
              </a:rPr>
              <a:t>&gt; *)</a:t>
            </a:r>
            <a:r>
              <a:rPr lang="en-US" altLang="zh-CN" dirty="0" smtClean="0">
                <a:solidFill>
                  <a:srgbClr val="010001"/>
                </a:solidFill>
                <a:cs typeface="Consolas" pitchFamily="49" charset="0"/>
              </a:rPr>
              <a:t>;</a:t>
            </a:r>
            <a:endParaRPr lang="en-US" altLang="zh-CN" dirty="0" smtClean="0">
              <a:solidFill>
                <a:srgbClr val="010001"/>
              </a:solidFill>
              <a:cs typeface="Consolas" pitchFamily="49" charset="0"/>
            </a:endParaRPr>
          </a:p>
          <a:p>
            <a:pPr>
              <a:buNone/>
            </a:pP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template</a:t>
            </a:r>
            <a:r>
              <a:rPr lang="en-US" altLang="zh-CN" sz="3100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class 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U&gt; 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dirty="0" smtClean="0">
                <a:solidFill>
                  <a:srgbClr val="0000FF"/>
                </a:solidFill>
                <a:cs typeface="Consolas" pitchFamily="49" charset="0"/>
              </a:rPr>
              <a:t>static </a:t>
            </a:r>
            <a:r>
              <a:rPr lang="en-US" altLang="zh-CN" b="1" dirty="0" smtClean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char</a:t>
            </a:r>
            <a:r>
              <a:rPr lang="en-US" altLang="zh-CN" dirty="0" smtClean="0">
                <a:solidFill>
                  <a:srgbClr val="010001"/>
                </a:solidFill>
                <a:cs typeface="Consolas" pitchFamily="49" charset="0"/>
              </a:rPr>
              <a:t> </a:t>
            </a:r>
            <a:r>
              <a:rPr lang="en-US" altLang="zh-CN" dirty="0" err="1" smtClean="0"/>
              <a:t>sfinae</a:t>
            </a:r>
            <a:r>
              <a:rPr lang="en-US" altLang="zh-CN" dirty="0" smtClean="0">
                <a:solidFill>
                  <a:srgbClr val="010001"/>
                </a:solidFill>
                <a:cs typeface="Consolas" pitchFamily="49" charset="0"/>
              </a:rPr>
              <a:t>(...);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public: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dirty="0" err="1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enum</a:t>
            </a:r>
            <a:r>
              <a:rPr lang="en-US" altLang="zh-CN" dirty="0" smtClean="0">
                <a:cs typeface="Consolas" pitchFamily="49" charset="0"/>
              </a:rPr>
              <a:t>{</a:t>
            </a:r>
            <a:r>
              <a:rPr lang="en-US" altLang="zh-CN" dirty="0" smtClean="0">
                <a:solidFill>
                  <a:srgbClr val="0000FF"/>
                </a:solidFill>
                <a:cs typeface="Consolas" pitchFamily="49" charset="0"/>
              </a:rPr>
              <a:t> </a:t>
            </a:r>
            <a:r>
              <a:rPr lang="en-US" altLang="zh-CN" dirty="0" smtClean="0">
                <a:solidFill>
                  <a:srgbClr val="010001"/>
                </a:solidFill>
                <a:cs typeface="Consolas" pitchFamily="49" charset="0"/>
              </a:rPr>
              <a:t>value = </a:t>
            </a:r>
            <a:r>
              <a:rPr lang="en-US" altLang="zh-CN" dirty="0" err="1" smtClean="0">
                <a:solidFill>
                  <a:srgbClr val="0000FF"/>
                </a:solidFill>
                <a:cs typeface="Consolas" pitchFamily="49" charset="0"/>
              </a:rPr>
              <a:t>sizeof</a:t>
            </a:r>
            <a:r>
              <a:rPr lang="en-US" altLang="zh-CN" dirty="0" smtClean="0">
                <a:cs typeface="Consolas" pitchFamily="49" charset="0"/>
              </a:rPr>
              <a:t>(</a:t>
            </a:r>
            <a:r>
              <a:rPr lang="en-US" altLang="zh-CN" dirty="0" err="1" smtClean="0"/>
              <a:t>sfinae</a:t>
            </a:r>
            <a:r>
              <a:rPr lang="en-US" altLang="zh-CN" dirty="0" smtClean="0">
                <a:solidFill>
                  <a:srgbClr val="010001"/>
                </a:solidFill>
                <a:cs typeface="Consolas" pitchFamily="49" charset="0"/>
              </a:rPr>
              <a:t>&lt;Derived&gt;(</a:t>
            </a:r>
            <a:r>
              <a:rPr lang="en-US" altLang="zh-CN" dirty="0" smtClean="0">
                <a:solidFill>
                  <a:srgbClr val="C00000"/>
                </a:solidFill>
                <a:cs typeface="Consolas" pitchFamily="49" charset="0"/>
              </a:rPr>
              <a:t>0</a:t>
            </a:r>
            <a:r>
              <a:rPr lang="en-US" altLang="zh-CN" dirty="0" smtClean="0">
                <a:cs typeface="Consolas" pitchFamily="49" charset="0"/>
              </a:rPr>
              <a:t>))==</a:t>
            </a:r>
            <a:r>
              <a:rPr lang="en-US" altLang="zh-CN" dirty="0" smtClean="0">
                <a:solidFill>
                  <a:srgbClr val="C00000"/>
                </a:solidFill>
                <a:cs typeface="Consolas" pitchFamily="49" charset="0"/>
              </a:rPr>
              <a:t>1</a:t>
            </a:r>
            <a:r>
              <a:rPr lang="en-US" altLang="zh-CN" dirty="0" smtClean="0">
                <a:solidFill>
                  <a:srgbClr val="FF0000"/>
                </a:solidFill>
                <a:cs typeface="Consolas" pitchFamily="49" charset="0"/>
              </a:rPr>
              <a:t> </a:t>
            </a:r>
            <a:r>
              <a:rPr lang="en-US" altLang="zh-CN" dirty="0" smtClean="0">
                <a:cs typeface="Consolas" pitchFamily="49" charset="0"/>
              </a:rPr>
              <a:t>};</a:t>
            </a:r>
          </a:p>
          <a:p>
            <a:pPr>
              <a:buNone/>
            </a:pPr>
            <a:r>
              <a:rPr lang="en-US" altLang="zh-CN" dirty="0" smtClean="0">
                <a:latin typeface="Consolas" pitchFamily="49" charset="0"/>
                <a:cs typeface="Consolas" pitchFamily="49" charset="0"/>
              </a:rPr>
              <a:t>};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Agenda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C++ is fast and elegant</a:t>
            </a:r>
          </a:p>
          <a:p>
            <a:r>
              <a:rPr lang="en-US" altLang="zh-CN" dirty="0" smtClean="0"/>
              <a:t>Class Invariants</a:t>
            </a:r>
          </a:p>
          <a:p>
            <a:r>
              <a:rPr lang="en-US" altLang="zh-CN" dirty="0" smtClean="0"/>
              <a:t>Memory Management</a:t>
            </a:r>
          </a:p>
          <a:p>
            <a:r>
              <a:rPr lang="en-US" altLang="zh-CN" dirty="0" smtClean="0"/>
              <a:t>Temporary objects</a:t>
            </a:r>
          </a:p>
          <a:p>
            <a:r>
              <a:rPr lang="en-US" altLang="zh-CN" dirty="0" smtClean="0"/>
              <a:t>Name lookup &amp; Overload resolution</a:t>
            </a:r>
          </a:p>
          <a:p>
            <a:r>
              <a:rPr lang="en-US" altLang="zh-CN" b="1" dirty="0" smtClean="0">
                <a:solidFill>
                  <a:srgbClr val="0000FF"/>
                </a:solidFill>
              </a:rPr>
              <a:t>friend function definition inside a class</a:t>
            </a:r>
          </a:p>
          <a:p>
            <a:r>
              <a:rPr lang="en-US" altLang="zh-CN" dirty="0" smtClean="0"/>
              <a:t>Avoid template if unnecessary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friend function definition inside a class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84784"/>
            <a:ext cx="8291264" cy="4781128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friend function definition inside hosted class is allowed</a:t>
            </a:r>
          </a:p>
          <a:p>
            <a:pPr lvl="1"/>
            <a:r>
              <a:rPr lang="en-US" altLang="zh-CN" dirty="0" smtClean="0"/>
              <a:t>Not just declaration</a:t>
            </a:r>
          </a:p>
          <a:p>
            <a:pPr lvl="1"/>
            <a:r>
              <a:rPr lang="en-US" altLang="zh-CN" dirty="0" smtClean="0"/>
              <a:t>This is the only way to define a non-member function inside a class</a:t>
            </a:r>
          </a:p>
          <a:p>
            <a:r>
              <a:rPr lang="en-US" altLang="zh-CN" dirty="0" smtClean="0"/>
              <a:t>friend class definition inside hosted class is </a:t>
            </a:r>
            <a:r>
              <a:rPr lang="en-US" altLang="zh-CN" dirty="0" smtClean="0">
                <a:solidFill>
                  <a:srgbClr val="FF0000"/>
                </a:solidFill>
              </a:rPr>
              <a:t>not</a:t>
            </a:r>
            <a:r>
              <a:rPr lang="en-US" altLang="zh-CN" dirty="0" smtClean="0"/>
              <a:t> allowed</a:t>
            </a:r>
          </a:p>
          <a:p>
            <a:r>
              <a:rPr lang="en-US" altLang="zh-CN" dirty="0" smtClean="0"/>
              <a:t>Cooperate with 2nd phase lookup</a:t>
            </a:r>
          </a:p>
          <a:p>
            <a:r>
              <a:rPr lang="en-US" altLang="zh-CN" dirty="0" smtClean="0"/>
              <a:t>Cooperate with binary operator overloading</a:t>
            </a:r>
          </a:p>
          <a:p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Cooperate with 2nd phase lookup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40768"/>
            <a:ext cx="8363272" cy="5141168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Such (bare) friend name is in the same namespace as the host class</a:t>
            </a:r>
          </a:p>
          <a:p>
            <a:r>
              <a:rPr lang="en-US" altLang="zh-CN" dirty="0" smtClean="0"/>
              <a:t>Qualified friend name</a:t>
            </a:r>
          </a:p>
          <a:p>
            <a:pPr lvl="1"/>
            <a:r>
              <a:rPr lang="en-US" altLang="zh-CN" dirty="0" smtClean="0"/>
              <a:t>Qualified name is the enemy of 2nd phase lookup</a:t>
            </a:r>
          </a:p>
          <a:p>
            <a:pPr lvl="1"/>
            <a:r>
              <a:rPr lang="en-US" altLang="zh-CN" dirty="0" smtClean="0"/>
              <a:t>A friend function may not be defined inside a class using a </a:t>
            </a:r>
            <a:r>
              <a:rPr lang="en-US" altLang="zh-CN" dirty="0" smtClean="0">
                <a:solidFill>
                  <a:srgbClr val="7030A0"/>
                </a:solidFill>
              </a:rPr>
              <a:t>qualified name </a:t>
            </a:r>
            <a:r>
              <a:rPr lang="en-US" altLang="zh-CN" dirty="0" smtClean="0"/>
              <a:t>(it may only be declared)</a:t>
            </a:r>
          </a:p>
          <a:p>
            <a:pPr lvl="1"/>
            <a:r>
              <a:rPr lang="en-US" altLang="zh-CN" dirty="0" smtClean="0"/>
              <a:t>std::swap is an anti-pattern which shows how to attack 2nd phase lookup and friend inside class</a:t>
            </a:r>
          </a:p>
          <a:p>
            <a:r>
              <a:rPr lang="en-US" altLang="zh-CN" dirty="0" err="1" smtClean="0">
                <a:hlinkClick r:id="rId2"/>
              </a:rPr>
              <a:t>febird.DataIO</a:t>
            </a:r>
            <a:r>
              <a:rPr lang="en-US" altLang="zh-CN" dirty="0" smtClean="0"/>
              <a:t> is an example of using in-class friend and 2nd phase lookup properly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Cooperate with binary operator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781128"/>
          </a:xfrm>
        </p:spPr>
        <p:txBody>
          <a:bodyPr>
            <a:normAutofit fontScale="70000" lnSpcReduction="20000"/>
          </a:bodyPr>
          <a:lstStyle/>
          <a:p>
            <a:r>
              <a:rPr lang="en-US" altLang="zh-CN" sz="4000" dirty="0" smtClean="0">
                <a:latin typeface="+mj-lt"/>
              </a:rPr>
              <a:t>Elegant code with powerful capability</a:t>
            </a:r>
          </a:p>
          <a:p>
            <a:r>
              <a:rPr lang="en-US" altLang="zh-CN" sz="4000" dirty="0" smtClean="0">
                <a:latin typeface="+mj-lt"/>
              </a:rPr>
              <a:t>Perfect wrapper (make the implementation private)</a:t>
            </a:r>
          </a:p>
          <a:p>
            <a:pPr>
              <a:buNone/>
            </a:pPr>
            <a:endParaRPr lang="en-US" altLang="zh-CN" dirty="0" smtClean="0">
              <a:latin typeface="+mj-lt"/>
            </a:endParaRPr>
          </a:p>
          <a:p>
            <a:pPr>
              <a:buNone/>
            </a:pP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template&lt;class 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T&gt; 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class 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C {</a:t>
            </a:r>
            <a:r>
              <a:rPr lang="en-US" altLang="zh-CN" dirty="0" smtClean="0">
                <a:solidFill>
                  <a:srgbClr val="008000"/>
                </a:solidFill>
              </a:rPr>
              <a:t> // Complex number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dirty="0" smtClean="0">
                <a:latin typeface="Consolas" pitchFamily="49" charset="0"/>
                <a:cs typeface="Consolas" pitchFamily="49" charset="0"/>
              </a:rPr>
              <a:t>T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zh-CN" dirty="0" smtClean="0">
                <a:latin typeface="Consolas" pitchFamily="49" charset="0"/>
                <a:cs typeface="Consolas" pitchFamily="49" charset="0"/>
              </a:rPr>
              <a:t>real, image;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public: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  //</a:t>
            </a:r>
            <a:r>
              <a:rPr lang="en-US" altLang="zh-CN" dirty="0" smtClean="0">
                <a:solidFill>
                  <a:srgbClr val="008000"/>
                </a:solidFill>
              </a:rPr>
              <a:t> these operators may just forward to private implementations</a:t>
            </a:r>
            <a:endParaRPr lang="en-US" altLang="zh-CN" dirty="0" smtClean="0">
              <a:solidFill>
                <a:srgbClr val="0000FF"/>
              </a:solidFill>
              <a:latin typeface="Consolas" pitchFamily="49" charset="0"/>
              <a:cs typeface="Consolas" pitchFamily="49" charset="0"/>
            </a:endParaRPr>
          </a:p>
          <a:p>
            <a:pPr>
              <a:buNone/>
            </a:pP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friend 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C 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operator*</a:t>
            </a:r>
            <a:r>
              <a:rPr lang="en-US" altLang="zh-CN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const 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C&amp; x, 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const 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C&amp; y) {..}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friend 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C 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operator*</a:t>
            </a:r>
            <a:r>
              <a:rPr lang="en-US" altLang="zh-CN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const 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C&amp; x, 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const 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T&amp; y) {..}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friend 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C 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operator*</a:t>
            </a:r>
            <a:r>
              <a:rPr lang="en-US" altLang="zh-CN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const 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T&amp; x, </a:t>
            </a:r>
            <a:r>
              <a:rPr lang="en-US" altLang="zh-CN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const </a:t>
            </a: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C&amp; y) {..}</a:t>
            </a:r>
          </a:p>
          <a:p>
            <a:pPr>
              <a:buNone/>
            </a:pPr>
            <a:r>
              <a:rPr lang="en-US" altLang="zh-CN" dirty="0" smtClean="0">
                <a:solidFill>
                  <a:srgbClr val="010001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dirty="0" smtClean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// more ....</a:t>
            </a:r>
          </a:p>
          <a:p>
            <a:pPr>
              <a:buNone/>
            </a:pPr>
            <a:r>
              <a:rPr lang="en-US" altLang="zh-CN" dirty="0" smtClean="0">
                <a:latin typeface="Consolas" pitchFamily="49" charset="0"/>
                <a:cs typeface="Consolas" pitchFamily="49" charset="0"/>
              </a:rPr>
              <a:t>};</a:t>
            </a:r>
          </a:p>
          <a:p>
            <a:pPr>
              <a:buNone/>
            </a:pPr>
            <a:endParaRPr lang="zh-CN" altLang="en-US" dirty="0" smtClean="0">
              <a:solidFill>
                <a:srgbClr val="008000"/>
              </a:solidFill>
              <a:latin typeface="Bitstream Vera Sans Mono"/>
            </a:endParaRPr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Agenda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C++ is fast and elegant</a:t>
            </a:r>
          </a:p>
          <a:p>
            <a:r>
              <a:rPr lang="en-US" altLang="zh-CN" dirty="0" smtClean="0"/>
              <a:t>Class Invariants</a:t>
            </a:r>
          </a:p>
          <a:p>
            <a:r>
              <a:rPr lang="en-US" altLang="zh-CN" dirty="0" smtClean="0"/>
              <a:t>Memory Management</a:t>
            </a:r>
          </a:p>
          <a:p>
            <a:r>
              <a:rPr lang="en-US" altLang="zh-CN" dirty="0" smtClean="0"/>
              <a:t>Temporary objects</a:t>
            </a:r>
          </a:p>
          <a:p>
            <a:r>
              <a:rPr lang="en-US" altLang="zh-CN" dirty="0" smtClean="0"/>
              <a:t>Name lookup &amp; Overload resolution</a:t>
            </a:r>
          </a:p>
          <a:p>
            <a:r>
              <a:rPr lang="en-US" altLang="zh-CN" dirty="0" smtClean="0"/>
              <a:t>friend function definition inside a class</a:t>
            </a:r>
          </a:p>
          <a:p>
            <a:r>
              <a:rPr lang="en-US" altLang="zh-CN" b="1" dirty="0" smtClean="0">
                <a:solidFill>
                  <a:srgbClr val="0000FF"/>
                </a:solidFill>
              </a:rPr>
              <a:t>Avoid template if unnecessary</a:t>
            </a:r>
            <a:endParaRPr lang="zh-CN" alt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Avoid template if unnecessary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12776"/>
            <a:ext cx="8507288" cy="5184576"/>
          </a:xfrm>
        </p:spPr>
        <p:txBody>
          <a:bodyPr>
            <a:normAutofit lnSpcReduction="10000"/>
          </a:bodyPr>
          <a:lstStyle/>
          <a:p>
            <a:r>
              <a:rPr lang="en-US" altLang="zh-CN" dirty="0" smtClean="0"/>
              <a:t>template must in header file</a:t>
            </a:r>
          </a:p>
          <a:p>
            <a:pPr lvl="1"/>
            <a:r>
              <a:rPr lang="en-US" altLang="zh-CN" dirty="0" smtClean="0"/>
              <a:t>There is few template code in source file</a:t>
            </a:r>
          </a:p>
          <a:p>
            <a:pPr lvl="1"/>
            <a:r>
              <a:rPr lang="en-US" altLang="zh-CN" dirty="0" smtClean="0"/>
              <a:t>This increase the coupling</a:t>
            </a:r>
          </a:p>
          <a:p>
            <a:r>
              <a:rPr lang="en-US" altLang="zh-CN" dirty="0" smtClean="0"/>
              <a:t>template slow down compile speed</a:t>
            </a:r>
          </a:p>
          <a:p>
            <a:pPr lvl="1"/>
            <a:r>
              <a:rPr lang="en-US" altLang="zh-CN" dirty="0" smtClean="0"/>
              <a:t>boost is such a shinning example, avoid it if possible</a:t>
            </a:r>
          </a:p>
          <a:p>
            <a:r>
              <a:rPr lang="en-US" altLang="zh-CN" dirty="0" smtClean="0"/>
              <a:t>template compile error is hard to understand</a:t>
            </a:r>
          </a:p>
          <a:p>
            <a:r>
              <a:rPr lang="en-US" altLang="zh-CN" dirty="0" smtClean="0"/>
              <a:t>template is hard to debug than plain code</a:t>
            </a:r>
          </a:p>
          <a:p>
            <a:r>
              <a:rPr lang="en-US" altLang="zh-CN" dirty="0" smtClean="0"/>
              <a:t>Binary object of template is very large</a:t>
            </a:r>
          </a:p>
          <a:p>
            <a:r>
              <a:rPr lang="en-US" altLang="zh-CN" dirty="0" smtClean="0"/>
              <a:t>Few people know template in deep</a:t>
            </a:r>
          </a:p>
          <a:p>
            <a:pPr lvl="1"/>
            <a:r>
              <a:rPr lang="en-US" altLang="zh-CN" dirty="0" smtClean="0"/>
              <a:t>Even the compiler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Agenda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C++ is fast and elegant</a:t>
            </a:r>
          </a:p>
          <a:p>
            <a:r>
              <a:rPr lang="en-US" altLang="zh-CN" b="1" dirty="0" smtClean="0">
                <a:solidFill>
                  <a:srgbClr val="0000FF"/>
                </a:solidFill>
              </a:rPr>
              <a:t>Class Invariants</a:t>
            </a:r>
          </a:p>
          <a:p>
            <a:r>
              <a:rPr lang="en-US" altLang="zh-CN" dirty="0" smtClean="0"/>
              <a:t>Memory management</a:t>
            </a:r>
          </a:p>
          <a:p>
            <a:r>
              <a:rPr lang="en-US" altLang="zh-CN" dirty="0" smtClean="0"/>
              <a:t>Temporary objects</a:t>
            </a:r>
          </a:p>
          <a:p>
            <a:r>
              <a:rPr lang="en-US" altLang="zh-CN" dirty="0" smtClean="0"/>
              <a:t>Name lookup &amp; Overload resolution</a:t>
            </a:r>
          </a:p>
          <a:p>
            <a:r>
              <a:rPr lang="en-US" altLang="zh-CN" dirty="0" smtClean="0"/>
              <a:t>friend function definition inside a class</a:t>
            </a:r>
          </a:p>
          <a:p>
            <a:r>
              <a:rPr lang="en-US" altLang="zh-CN" dirty="0" smtClean="0"/>
              <a:t>Avoid template if unnecessary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What about boost ?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84576"/>
          </a:xfrm>
        </p:spPr>
        <p:txBody>
          <a:bodyPr/>
          <a:lstStyle/>
          <a:p>
            <a:r>
              <a:rPr lang="en-US" altLang="zh-CN" dirty="0" smtClean="0"/>
              <a:t>Building blocks of boost is very useful</a:t>
            </a:r>
          </a:p>
          <a:p>
            <a:pPr lvl="1"/>
            <a:r>
              <a:rPr lang="en-US" altLang="zh-CN" dirty="0" err="1" smtClean="0"/>
              <a:t>type_traits,static_assert,concept_check,mpl</a:t>
            </a:r>
            <a:endParaRPr lang="en-US" altLang="zh-CN" dirty="0" smtClean="0"/>
          </a:p>
          <a:p>
            <a:pPr lvl="1"/>
            <a:r>
              <a:rPr lang="en-US" altLang="zh-CN" dirty="0" err="1" smtClean="0"/>
              <a:t>tuple,smart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ptr,bind,function</a:t>
            </a:r>
            <a:endParaRPr lang="en-US" altLang="zh-CN" dirty="0" smtClean="0"/>
          </a:p>
          <a:p>
            <a:pPr lvl="1"/>
            <a:r>
              <a:rPr lang="en-US" altLang="zh-CN" dirty="0" err="1" smtClean="0"/>
              <a:t>thread,file_system</a:t>
            </a:r>
            <a:endParaRPr lang="en-US" altLang="zh-CN" dirty="0" smtClean="0"/>
          </a:p>
          <a:p>
            <a:r>
              <a:rPr lang="en-US" altLang="zh-CN" dirty="0" smtClean="0"/>
              <a:t>Solution of boost is not so useful</a:t>
            </a:r>
          </a:p>
          <a:p>
            <a:pPr lvl="1"/>
            <a:r>
              <a:rPr lang="en-US" altLang="zh-CN" dirty="0" err="1" smtClean="0"/>
              <a:t>lexical_cast,format</a:t>
            </a:r>
            <a:endParaRPr lang="en-US" altLang="zh-CN" dirty="0" smtClean="0"/>
          </a:p>
          <a:p>
            <a:pPr lvl="1"/>
            <a:r>
              <a:rPr lang="en-US" altLang="zh-CN" dirty="0" err="1" smtClean="0"/>
              <a:t>lambda,phoenix</a:t>
            </a:r>
            <a:endParaRPr lang="en-US" altLang="zh-CN" dirty="0" smtClean="0"/>
          </a:p>
          <a:p>
            <a:r>
              <a:rPr lang="en-US" altLang="zh-CN" dirty="0" smtClean="0"/>
              <a:t>Mechanism is more important than policy</a:t>
            </a:r>
          </a:p>
          <a:p>
            <a:pPr lvl="1"/>
            <a:r>
              <a:rPr lang="en-US" altLang="zh-CN" dirty="0" smtClean="0"/>
              <a:t>Especially for infrastructure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Q&amp;A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195736" y="1628800"/>
            <a:ext cx="3960440" cy="165618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altLang="zh-CN" sz="9600" dirty="0" smtClean="0"/>
              <a:t>Thanks</a:t>
            </a:r>
            <a:endParaRPr lang="zh-CN" altLang="en-US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Class Invariants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r>
              <a:rPr lang="en-US" altLang="zh-CN" dirty="0" smtClean="0"/>
              <a:t>Constructor create</a:t>
            </a:r>
            <a:r>
              <a:rPr lang="en-US" altLang="zh-CN" dirty="0" smtClean="0"/>
              <a:t> the 1st </a:t>
            </a:r>
            <a:r>
              <a:rPr lang="en-US" altLang="zh-CN" dirty="0" smtClean="0"/>
              <a:t>class invariant</a:t>
            </a:r>
          </a:p>
          <a:p>
            <a:r>
              <a:rPr lang="en-US" altLang="zh-CN" dirty="0" smtClean="0"/>
              <a:t>Destructor finalize the object</a:t>
            </a:r>
          </a:p>
          <a:p>
            <a:r>
              <a:rPr lang="en-US" altLang="zh-CN" dirty="0" smtClean="0"/>
              <a:t>Partially constructed objects</a:t>
            </a:r>
          </a:p>
          <a:p>
            <a:r>
              <a:rPr lang="en-US" altLang="zh-CN" dirty="0" smtClean="0"/>
              <a:t>RAII &amp; Exception safe</a:t>
            </a:r>
          </a:p>
          <a:p>
            <a:r>
              <a:rPr lang="en-US" altLang="zh-CN" dirty="0" smtClean="0"/>
              <a:t>Every public function should </a:t>
            </a:r>
            <a:r>
              <a:rPr lang="en-US" altLang="zh-CN" b="1" dirty="0" smtClean="0"/>
              <a:t>keep the invariant</a:t>
            </a:r>
          </a:p>
          <a:p>
            <a:r>
              <a:rPr lang="en-US" altLang="zh-CN" dirty="0" smtClean="0"/>
              <a:t>Use </a:t>
            </a:r>
            <a:r>
              <a:rPr lang="en-US" altLang="zh-CN" b="1" dirty="0" smtClean="0">
                <a:solidFill>
                  <a:srgbClr val="C00000"/>
                </a:solidFill>
              </a:rPr>
              <a:t>assertion</a:t>
            </a:r>
            <a:r>
              <a:rPr lang="en-US" altLang="zh-CN" dirty="0" smtClean="0"/>
              <a:t>s</a:t>
            </a:r>
            <a:r>
              <a:rPr lang="en-US" altLang="zh-CN" b="1" dirty="0" smtClean="0">
                <a:solidFill>
                  <a:srgbClr val="C00000"/>
                </a:solidFill>
              </a:rPr>
              <a:t> </a:t>
            </a:r>
            <a:r>
              <a:rPr lang="en-US" altLang="zh-CN" dirty="0" smtClean="0"/>
              <a:t>when possible</a:t>
            </a:r>
          </a:p>
          <a:p>
            <a:r>
              <a:rPr lang="en-US" altLang="zh-CN" dirty="0" err="1" smtClean="0"/>
              <a:t>memcpy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memmove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memmovable</a:t>
            </a:r>
            <a:endParaRPr lang="en-US" altLang="zh-CN" dirty="0" smtClean="0"/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Constructor &amp; Destructor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Constructor (</a:t>
            </a:r>
            <a:r>
              <a:rPr lang="en-US" altLang="zh-CN" dirty="0" err="1" smtClean="0"/>
              <a:t>ctor</a:t>
            </a:r>
            <a:r>
              <a:rPr lang="en-US" altLang="zh-CN" dirty="0" smtClean="0"/>
              <a:t>)</a:t>
            </a:r>
          </a:p>
          <a:p>
            <a:pPr lvl="1"/>
            <a:r>
              <a:rPr lang="en-US" altLang="zh-CN" dirty="0" err="1" smtClean="0"/>
              <a:t>ctor-initializer-list</a:t>
            </a:r>
            <a:endParaRPr lang="en-US" altLang="zh-CN" dirty="0" smtClean="0"/>
          </a:p>
          <a:p>
            <a:pPr lvl="1"/>
            <a:r>
              <a:rPr lang="en-US" altLang="zh-CN" dirty="0" err="1" smtClean="0"/>
              <a:t>ctor</a:t>
            </a:r>
            <a:r>
              <a:rPr lang="en-US" altLang="zh-CN" dirty="0" smtClean="0"/>
              <a:t> body</a:t>
            </a:r>
          </a:p>
          <a:p>
            <a:pPr lvl="1"/>
            <a:r>
              <a:rPr lang="en-US" altLang="zh-CN" dirty="0" smtClean="0"/>
              <a:t>Exceptions could be thrown at any point of </a:t>
            </a:r>
            <a:r>
              <a:rPr lang="en-US" altLang="zh-CN" dirty="0" err="1" smtClean="0"/>
              <a:t>ctor</a:t>
            </a:r>
            <a:endParaRPr lang="en-US" altLang="zh-CN" dirty="0" smtClean="0"/>
          </a:p>
          <a:p>
            <a:r>
              <a:rPr lang="en-US" altLang="zh-CN" dirty="0" smtClean="0"/>
              <a:t>Destructor (</a:t>
            </a:r>
            <a:r>
              <a:rPr lang="en-US" altLang="zh-CN" dirty="0" err="1" smtClean="0"/>
              <a:t>dtor</a:t>
            </a:r>
            <a:r>
              <a:rPr lang="en-US" altLang="zh-CN" dirty="0" smtClean="0"/>
              <a:t>)</a:t>
            </a:r>
          </a:p>
          <a:p>
            <a:pPr lvl="1"/>
            <a:r>
              <a:rPr lang="en-US" altLang="zh-CN" dirty="0" err="1" smtClean="0"/>
              <a:t>dtor</a:t>
            </a:r>
            <a:r>
              <a:rPr lang="en-US" altLang="zh-CN" dirty="0" smtClean="0"/>
              <a:t> body</a:t>
            </a:r>
          </a:p>
          <a:p>
            <a:pPr lvl="1"/>
            <a:r>
              <a:rPr lang="en-US" altLang="zh-CN" dirty="0" smtClean="0"/>
              <a:t>Members(include base classes) destruction</a:t>
            </a:r>
          </a:p>
          <a:p>
            <a:pPr lvl="1"/>
            <a:r>
              <a:rPr lang="en-US" altLang="zh-CN" dirty="0" smtClean="0"/>
              <a:t>Exceptions shouldn't go out of </a:t>
            </a:r>
            <a:r>
              <a:rPr lang="en-US" altLang="zh-CN" dirty="0" err="1" smtClean="0"/>
              <a:t>dtor</a:t>
            </a:r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Partially constructed objects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1600200"/>
            <a:ext cx="8686800" cy="4525963"/>
          </a:xfrm>
        </p:spPr>
        <p:txBody>
          <a:bodyPr/>
          <a:lstStyle/>
          <a:p>
            <a:r>
              <a:rPr lang="en-US" altLang="zh-CN" dirty="0" smtClean="0"/>
              <a:t>Exceptions could be thrown at any point of </a:t>
            </a:r>
            <a:r>
              <a:rPr lang="en-US" altLang="zh-CN" dirty="0" err="1" smtClean="0"/>
              <a:t>ctor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Include </a:t>
            </a:r>
            <a:r>
              <a:rPr lang="en-US" altLang="zh-CN" dirty="0" err="1" smtClean="0"/>
              <a:t>ctor-initializer</a:t>
            </a:r>
            <a:r>
              <a:rPr lang="en-US" altLang="zh-CN" dirty="0" smtClean="0"/>
              <a:t> and </a:t>
            </a:r>
            <a:r>
              <a:rPr lang="en-US" altLang="zh-CN" dirty="0" err="1" smtClean="0"/>
              <a:t>ctor</a:t>
            </a:r>
            <a:r>
              <a:rPr lang="en-US" altLang="zh-CN" dirty="0" smtClean="0"/>
              <a:t> body</a:t>
            </a:r>
          </a:p>
          <a:p>
            <a:r>
              <a:rPr lang="en-US" altLang="zh-CN" dirty="0" smtClean="0"/>
              <a:t>C++ will roll-back partially constructed parts</a:t>
            </a:r>
          </a:p>
          <a:p>
            <a:pPr lvl="1"/>
            <a:r>
              <a:rPr lang="en-US" altLang="zh-CN" dirty="0" smtClean="0"/>
              <a:t>By calling destructors of such parts</a:t>
            </a:r>
          </a:p>
          <a:p>
            <a:r>
              <a:rPr lang="en-US" altLang="zh-CN" dirty="0" smtClean="0"/>
              <a:t>Destructor body will not be called on partially constructed objects</a:t>
            </a:r>
          </a:p>
          <a:p>
            <a:r>
              <a:rPr lang="en-US" altLang="zh-CN" dirty="0" smtClean="0"/>
              <a:t>If exceptions are thrown in </a:t>
            </a:r>
            <a:r>
              <a:rPr lang="en-US" altLang="zh-CN" dirty="0" err="1" smtClean="0"/>
              <a:t>ctor</a:t>
            </a:r>
            <a:r>
              <a:rPr lang="en-US" altLang="zh-CN" dirty="0" smtClean="0"/>
              <a:t>-body, the foot print must be cleaned</a:t>
            </a:r>
          </a:p>
        </p:txBody>
      </p:sp>
      <p:sp>
        <p:nvSpPr>
          <p:cNvPr id="4" name="内容占位符 2"/>
          <p:cNvSpPr txBox="1">
            <a:spLocks/>
          </p:cNvSpPr>
          <p:nvPr/>
        </p:nvSpPr>
        <p:spPr>
          <a:xfrm>
            <a:off x="475928" y="1447800"/>
            <a:ext cx="86868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r>
              <a:rPr lang="en-US" altLang="zh-CN" sz="3200" dirty="0" smtClean="0">
                <a:solidFill>
                  <a:srgbClr val="0000FF"/>
                </a:solidFill>
              </a:rPr>
              <a:t>class </a:t>
            </a:r>
            <a:r>
              <a:rPr lang="en-US" altLang="zh-CN" sz="3200" dirty="0" smtClean="0"/>
              <a:t>A {</a:t>
            </a:r>
          </a:p>
          <a:p>
            <a:r>
              <a:rPr lang="en-US" altLang="zh-CN" sz="3200" dirty="0" smtClean="0"/>
              <a:t>    </a:t>
            </a:r>
            <a:r>
              <a:rPr lang="en-US" altLang="zh-CN" sz="3200" dirty="0" err="1" smtClean="0"/>
              <a:t>std::string</a:t>
            </a:r>
            <a:r>
              <a:rPr lang="en-US" altLang="zh-CN" sz="3200" dirty="0" smtClean="0"/>
              <a:t> </a:t>
            </a:r>
            <a:r>
              <a:rPr lang="en-US" altLang="zh-CN" sz="3200" dirty="0" err="1" smtClean="0"/>
              <a:t>s</a:t>
            </a:r>
            <a:r>
              <a:rPr lang="en-US" altLang="zh-CN" sz="3200" dirty="0" smtClean="0"/>
              <a:t>;</a:t>
            </a:r>
          </a:p>
          <a:p>
            <a:r>
              <a:rPr lang="en-US" altLang="zh-CN" sz="3200" dirty="0" smtClean="0"/>
              <a:t>    </a:t>
            </a:r>
            <a:r>
              <a:rPr lang="en-US" altLang="zh-CN" sz="3200" dirty="0" err="1" smtClean="0"/>
              <a:t>int</a:t>
            </a:r>
            <a:r>
              <a:rPr lang="en-US" altLang="zh-CN" sz="3200" dirty="0" smtClean="0"/>
              <a:t> *a, *</a:t>
            </a:r>
            <a:r>
              <a:rPr lang="en-US" altLang="zh-CN" sz="3200" dirty="0" err="1" smtClean="0"/>
              <a:t>b</a:t>
            </a:r>
            <a:r>
              <a:rPr lang="en-US" altLang="zh-CN" sz="3200" dirty="0" smtClean="0"/>
              <a:t>;</a:t>
            </a:r>
          </a:p>
          <a:p>
            <a:r>
              <a:rPr lang="en-US" altLang="zh-CN" sz="3200" dirty="0" smtClean="0">
                <a:solidFill>
                  <a:srgbClr val="0000FF"/>
                </a:solidFill>
              </a:rPr>
              <a:t>public</a:t>
            </a:r>
            <a:r>
              <a:rPr lang="en-US" altLang="zh-CN" sz="3200" dirty="0" smtClean="0"/>
              <a:t>:</a:t>
            </a:r>
          </a:p>
          <a:p>
            <a:r>
              <a:rPr lang="en-US" altLang="zh-CN" sz="3200" dirty="0" smtClean="0"/>
              <a:t>    </a:t>
            </a:r>
            <a:r>
              <a:rPr lang="en-US" altLang="zh-CN" sz="3200" dirty="0" smtClean="0">
                <a:solidFill>
                  <a:srgbClr val="0000FF"/>
                </a:solidFill>
              </a:rPr>
              <a:t>explicit </a:t>
            </a:r>
            <a:r>
              <a:rPr lang="en-US" altLang="zh-CN" sz="3200" dirty="0" err="1" smtClean="0"/>
              <a:t>A(</a:t>
            </a:r>
            <a:r>
              <a:rPr lang="en-US" altLang="zh-CN" sz="3200" dirty="0" err="1" smtClean="0">
                <a:solidFill>
                  <a:srgbClr val="0000FF"/>
                </a:solidFill>
              </a:rPr>
              <a:t>const</a:t>
            </a:r>
            <a:r>
              <a:rPr lang="en-US" altLang="zh-CN" sz="3200" dirty="0" smtClean="0">
                <a:solidFill>
                  <a:srgbClr val="0000FF"/>
                </a:solidFill>
              </a:rPr>
              <a:t> char*</a:t>
            </a:r>
            <a:r>
              <a:rPr lang="en-US" altLang="zh-CN" sz="3200" dirty="0" smtClean="0"/>
              <a:t> </a:t>
            </a:r>
            <a:r>
              <a:rPr lang="en-US" altLang="zh-CN" sz="3200" dirty="0" err="1" smtClean="0"/>
              <a:t>sz</a:t>
            </a:r>
            <a:r>
              <a:rPr lang="en-US" altLang="zh-CN" sz="3200" dirty="0" smtClean="0"/>
              <a:t>) : </a:t>
            </a:r>
            <a:r>
              <a:rPr lang="en-US" altLang="zh-CN" sz="3200" dirty="0" err="1" smtClean="0"/>
              <a:t>s(sz</a:t>
            </a:r>
            <a:r>
              <a:rPr lang="en-US" altLang="zh-CN" sz="3200" dirty="0" smtClean="0"/>
              <a:t>){</a:t>
            </a:r>
          </a:p>
          <a:p>
            <a:r>
              <a:rPr lang="en-US" altLang="zh-CN" sz="3200" dirty="0" smtClean="0"/>
              <a:t>        </a:t>
            </a:r>
            <a:r>
              <a:rPr lang="en-US" altLang="zh-CN" sz="3200" dirty="0" smtClean="0"/>
              <a:t> a </a:t>
            </a:r>
            <a:r>
              <a:rPr lang="en-US" altLang="zh-CN" sz="3200" dirty="0" smtClean="0"/>
              <a:t>= new int[100];</a:t>
            </a:r>
          </a:p>
          <a:p>
            <a:r>
              <a:rPr lang="en-US" altLang="zh-CN" sz="3200" dirty="0" smtClean="0"/>
              <a:t>       </a:t>
            </a:r>
            <a:r>
              <a:rPr lang="en-US" altLang="zh-CN" sz="3200" dirty="0" smtClean="0"/>
              <a:t>  </a:t>
            </a:r>
            <a:r>
              <a:rPr lang="en-US" altLang="zh-CN" sz="3200" dirty="0" err="1" smtClean="0"/>
              <a:t>b</a:t>
            </a:r>
            <a:r>
              <a:rPr lang="en-US" altLang="zh-CN" sz="3200" dirty="0" smtClean="0"/>
              <a:t> = new int[</a:t>
            </a:r>
            <a:r>
              <a:rPr lang="en-US" altLang="zh-CN" sz="3200" dirty="0" smtClean="0"/>
              <a:t>1000000000</a:t>
            </a:r>
            <a:r>
              <a:rPr lang="en-US" altLang="zh-CN" sz="3200" dirty="0" smtClean="0"/>
              <a:t>]; </a:t>
            </a:r>
            <a:r>
              <a:rPr lang="en-US" altLang="zh-CN" sz="3200" dirty="0" smtClean="0">
                <a:solidFill>
                  <a:srgbClr val="008000"/>
                </a:solidFill>
              </a:rPr>
              <a:t>// </a:t>
            </a:r>
            <a:r>
              <a:rPr lang="en-US" altLang="zh-CN" sz="3200" dirty="0" smtClean="0">
                <a:solidFill>
                  <a:srgbClr val="008000"/>
                </a:solidFill>
              </a:rPr>
              <a:t>maybe throw</a:t>
            </a:r>
          </a:p>
          <a:p>
            <a:r>
              <a:rPr lang="en-US" altLang="zh-CN" sz="3200" dirty="0" smtClean="0"/>
              <a:t>       </a:t>
            </a:r>
            <a:r>
              <a:rPr lang="en-US" altLang="zh-CN" sz="3200" dirty="0" smtClean="0">
                <a:solidFill>
                  <a:srgbClr val="008000"/>
                </a:solidFill>
              </a:rPr>
              <a:t> /</a:t>
            </a:r>
            <a:r>
              <a:rPr lang="en-US" altLang="zh-CN" sz="3200" dirty="0" smtClean="0">
                <a:solidFill>
                  <a:srgbClr val="008000"/>
                </a:solidFill>
              </a:rPr>
              <a:t>/ if '</a:t>
            </a:r>
            <a:r>
              <a:rPr lang="en-US" altLang="zh-CN" sz="3200" dirty="0" err="1" smtClean="0">
                <a:solidFill>
                  <a:srgbClr val="FF0000"/>
                </a:solidFill>
              </a:rPr>
              <a:t>b</a:t>
            </a:r>
            <a:r>
              <a:rPr lang="en-US" altLang="zh-CN" sz="3200" dirty="0" smtClean="0">
                <a:solidFill>
                  <a:srgbClr val="008000"/>
                </a:solidFill>
              </a:rPr>
              <a:t>' thrown </a:t>
            </a:r>
            <a:r>
              <a:rPr lang="en-US" altLang="zh-CN" sz="3200" dirty="0" err="1" smtClean="0">
                <a:solidFill>
                  <a:srgbClr val="008000"/>
                </a:solidFill>
              </a:rPr>
              <a:t>bad_alloc</a:t>
            </a:r>
            <a:r>
              <a:rPr lang="en-US" altLang="zh-CN" sz="3200" dirty="0" smtClean="0">
                <a:solidFill>
                  <a:srgbClr val="008000"/>
                </a:solidFill>
              </a:rPr>
              <a:t>, '</a:t>
            </a:r>
            <a:r>
              <a:rPr lang="en-US" altLang="zh-CN" sz="3200" dirty="0" smtClean="0">
                <a:solidFill>
                  <a:srgbClr val="FF0000"/>
                </a:solidFill>
              </a:rPr>
              <a:t>a</a:t>
            </a:r>
            <a:r>
              <a:rPr lang="en-US" altLang="zh-CN" sz="3200" dirty="0" smtClean="0">
                <a:solidFill>
                  <a:srgbClr val="008000"/>
                </a:solidFill>
              </a:rPr>
              <a:t>' is leaked</a:t>
            </a:r>
            <a:r>
              <a:rPr lang="en-US" altLang="zh-CN" sz="3200" dirty="0" smtClean="0">
                <a:solidFill>
                  <a:srgbClr val="008000"/>
                </a:solidFill>
              </a:rPr>
              <a:t>,</a:t>
            </a:r>
          </a:p>
          <a:p>
            <a:r>
              <a:rPr lang="en-US" altLang="zh-CN" sz="3200" dirty="0" smtClean="0">
                <a:solidFill>
                  <a:srgbClr val="008000"/>
                </a:solidFill>
              </a:rPr>
              <a:t>        // </a:t>
            </a:r>
            <a:r>
              <a:rPr lang="en-US" altLang="zh-CN" sz="3200" dirty="0" smtClean="0">
                <a:solidFill>
                  <a:srgbClr val="008000"/>
                </a:solidFill>
              </a:rPr>
              <a:t>but '</a:t>
            </a:r>
            <a:r>
              <a:rPr lang="en-US" altLang="zh-CN" sz="3200" dirty="0" err="1" smtClean="0">
                <a:solidFill>
                  <a:srgbClr val="FF0000"/>
                </a:solidFill>
              </a:rPr>
              <a:t>s</a:t>
            </a:r>
            <a:r>
              <a:rPr lang="en-US" altLang="zh-CN" sz="3200" dirty="0" smtClean="0">
                <a:solidFill>
                  <a:srgbClr val="008000"/>
                </a:solidFill>
              </a:rPr>
              <a:t>' is not leaked</a:t>
            </a:r>
          </a:p>
          <a:p>
            <a:r>
              <a:rPr lang="en-US" altLang="zh-CN" sz="3200" dirty="0" smtClean="0"/>
              <a:t>    </a:t>
            </a:r>
            <a:r>
              <a:rPr lang="en-US" altLang="zh-CN" sz="3200" dirty="0" smtClean="0"/>
              <a:t>}</a:t>
            </a:r>
          </a:p>
          <a:p>
            <a:r>
              <a:rPr lang="en-US" altLang="zh-CN" sz="3200" dirty="0" smtClean="0"/>
              <a:t>    ~A() { delete a; delete </a:t>
            </a:r>
            <a:r>
              <a:rPr lang="en-US" altLang="zh-CN" sz="3200" dirty="0" err="1" smtClean="0"/>
              <a:t>b</a:t>
            </a:r>
            <a:r>
              <a:rPr lang="en-US" altLang="zh-CN" sz="3200" dirty="0" smtClean="0"/>
              <a:t>; }</a:t>
            </a:r>
          </a:p>
          <a:p>
            <a:r>
              <a:rPr lang="en-US" altLang="zh-CN" sz="3200" dirty="0" smtClean="0"/>
              <a:t>};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RAII &amp; Exception Safe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 err="1" smtClean="0"/>
              <a:t>dtor</a:t>
            </a:r>
            <a:r>
              <a:rPr lang="en-US" altLang="zh-CN" dirty="0" smtClean="0"/>
              <a:t> is ensured be auto calling on successfully constructed scoped objects</a:t>
            </a:r>
          </a:p>
          <a:p>
            <a:pPr lvl="1"/>
            <a:r>
              <a:rPr lang="en-US" altLang="zh-CN" dirty="0" smtClean="0"/>
              <a:t>Even exceptions were thrown after its construction</a:t>
            </a:r>
          </a:p>
          <a:p>
            <a:pPr lvl="1"/>
            <a:r>
              <a:rPr lang="en-US" altLang="zh-CN" dirty="0" smtClean="0"/>
              <a:t>This is why C++ can be exception safe</a:t>
            </a:r>
          </a:p>
          <a:p>
            <a:r>
              <a:rPr lang="en-US" altLang="zh-CN" dirty="0" smtClean="0"/>
              <a:t>This is often used for resource management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smart </a:t>
            </a:r>
            <a:r>
              <a:rPr lang="en-US" altLang="zh-CN" dirty="0" err="1" smtClean="0"/>
              <a:t>ptr</a:t>
            </a:r>
            <a:r>
              <a:rPr lang="en-US" altLang="zh-CN" dirty="0" smtClean="0"/>
              <a:t> (</a:t>
            </a:r>
            <a:r>
              <a:rPr lang="en-US" altLang="zh-CN" dirty="0" err="1" smtClean="0"/>
              <a:t>auto_ptr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scoped_ptr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shared_ptr</a:t>
            </a:r>
            <a:r>
              <a:rPr lang="en-US" altLang="zh-CN" dirty="0" smtClean="0"/>
              <a:t>…)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lock/</a:t>
            </a:r>
            <a:r>
              <a:rPr lang="en-US" altLang="zh-CN" dirty="0" smtClean="0"/>
              <a:t>unlock (</a:t>
            </a:r>
            <a:r>
              <a:rPr lang="en-US" altLang="zh-CN" dirty="0" err="1" smtClean="0"/>
              <a:t>boost::scoped</a:t>
            </a:r>
            <a:r>
              <a:rPr lang="en-US" altLang="zh-CN" dirty="0" err="1" smtClean="0"/>
              <a:t>_</a:t>
            </a:r>
            <a:r>
              <a:rPr lang="en-US" altLang="zh-CN" dirty="0" err="1" smtClean="0"/>
              <a:t>lock</a:t>
            </a:r>
            <a:r>
              <a:rPr lang="en-US" altLang="zh-CN" dirty="0" smtClean="0"/>
              <a:t> …)</a:t>
            </a:r>
          </a:p>
          <a:p>
            <a:pPr lvl="1"/>
            <a:r>
              <a:rPr lang="en-US" altLang="zh-CN" dirty="0" smtClean="0"/>
              <a:t>...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3072</TotalTime>
  <Words>5347</Words>
  <Application>Microsoft Macintosh PowerPoint</Application>
  <PresentationFormat>On-screen Show (4:3)</PresentationFormat>
  <Paragraphs>639</Paragraphs>
  <Slides>52</Slides>
  <Notes>28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Office 主题</vt:lpstr>
      <vt:lpstr>C++ Best Practice</vt:lpstr>
      <vt:lpstr>Agenda</vt:lpstr>
      <vt:lpstr>C++ is fast and elegant</vt:lpstr>
      <vt:lpstr>The advantage of fast and small</vt:lpstr>
      <vt:lpstr>Agenda</vt:lpstr>
      <vt:lpstr>Class Invariants</vt:lpstr>
      <vt:lpstr>Constructor &amp; Destructor</vt:lpstr>
      <vt:lpstr>Partially constructed objects</vt:lpstr>
      <vt:lpstr>RAII &amp; Exception Safe</vt:lpstr>
      <vt:lpstr>keep class invariant</vt:lpstr>
      <vt:lpstr>Keep class invariant on exceptions</vt:lpstr>
      <vt:lpstr>Use assertion when possible</vt:lpstr>
      <vt:lpstr>Assert just check code errors</vt:lpstr>
      <vt:lpstr>Assertion is fast</vt:lpstr>
      <vt:lpstr>Static assert (at compile time)</vt:lpstr>
      <vt:lpstr>memcpy, memmove, memmovable</vt:lpstr>
      <vt:lpstr>memmovable objects</vt:lpstr>
      <vt:lpstr>Why std::list is not memmovable</vt:lpstr>
      <vt:lpstr>Advantage of memmovable objects</vt:lpstr>
      <vt:lpstr>Agenda</vt:lpstr>
      <vt:lpstr>Memory management</vt:lpstr>
      <vt:lpstr>Arrays &amp; Homogenous</vt:lpstr>
      <vt:lpstr>Prefer std::vector than new[]/delete[]</vt:lpstr>
      <vt:lpstr>Don't overload new &amp; delete</vt:lpstr>
      <vt:lpstr>Use auto_ptr/scoped_ptr</vt:lpstr>
      <vt:lpstr>Avoid large local array/object</vt:lpstr>
      <vt:lpstr>Use realloc when necessary</vt:lpstr>
      <vt:lpstr>Agenda</vt:lpstr>
      <vt:lpstr>Temporary Objects</vt:lpstr>
      <vt:lpstr>Temporaries are everywhere</vt:lpstr>
      <vt:lpstr>Temporaries can be optimized out</vt:lpstr>
      <vt:lpstr>Temporaries are destroyed at the end of the full expression contains them</vt:lpstr>
      <vt:lpstr>The advantages</vt:lpstr>
      <vt:lpstr>Temporaries bounds to reference</vt:lpstr>
      <vt:lpstr>Agenda</vt:lpstr>
      <vt:lpstr>Name lookup &amp; Overload resolution</vt:lpstr>
      <vt:lpstr>class/struct name and var/fun name</vt:lpstr>
      <vt:lpstr>Name hiding</vt:lpstr>
      <vt:lpstr>Common issues about name hiding</vt:lpstr>
      <vt:lpstr>two-phase lookup</vt:lpstr>
      <vt:lpstr>Two-phase lookup: The paradox</vt:lpstr>
      <vt:lpstr>Overload resolution</vt:lpstr>
      <vt:lpstr>SFINAE: Member Detect</vt:lpstr>
      <vt:lpstr>Agenda</vt:lpstr>
      <vt:lpstr>friend function definition inside a class</vt:lpstr>
      <vt:lpstr>Cooperate with 2nd phase lookup</vt:lpstr>
      <vt:lpstr>Cooperate with binary operator</vt:lpstr>
      <vt:lpstr>Agenda</vt:lpstr>
      <vt:lpstr>Avoid template if unnecessary</vt:lpstr>
      <vt:lpstr>What about boost ?</vt:lpstr>
      <vt:lpstr>Q&amp;A</vt:lpstr>
      <vt:lpstr>Slide 52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C++ Best Practice</dc:title>
  <dc:creator>leipeng</dc:creator>
  <cp:lastModifiedBy>Peng Lei</cp:lastModifiedBy>
  <cp:revision>427</cp:revision>
  <dcterms:created xsi:type="dcterms:W3CDTF">2012-01-04T02:46:11Z</dcterms:created>
  <dcterms:modified xsi:type="dcterms:W3CDTF">2012-01-04T07:56:58Z</dcterms:modified>
</cp:coreProperties>
</file>