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7" r:id="rId12"/>
    <p:sldId id="269" r:id="rId13"/>
    <p:sldId id="265" r:id="rId14"/>
    <p:sldId id="266" r:id="rId15"/>
    <p:sldId id="272" r:id="rId16"/>
    <p:sldId id="271" r:id="rId17"/>
    <p:sldId id="270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BF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 cstate="print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 cstate="print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A73C2-EFF4-4E55-82F6-C21806441001}" type="datetimeFigureOut">
              <a:rPr lang="zh-CN" altLang="en-US" smtClean="0"/>
              <a:pPr/>
              <a:t>2010/3/7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AFD71-4F6E-42D7-9B70-EC9C95F2464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code.google.com/p/febird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CN" sz="6000" dirty="0" err="1" smtClean="0">
                <a:latin typeface="+mn-lt"/>
              </a:rPr>
              <a:t>Febird.DataIO</a:t>
            </a:r>
            <a:endParaRPr lang="zh-CN" altLang="en-US" sz="6000" dirty="0">
              <a:latin typeface="+mn-lt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400800" cy="1143008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雷鹏 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leipeng</a:t>
            </a:r>
            <a:r>
              <a:rPr lang="en-US" altLang="zh-CN" dirty="0" smtClean="0"/>
              <a:t>)</a:t>
            </a:r>
          </a:p>
          <a:p>
            <a:r>
              <a:rPr lang="en-US" altLang="zh-CN" dirty="0" smtClean="0"/>
              <a:t>2010-03-06</a:t>
            </a:r>
            <a:endParaRPr lang="zh-CN" altLang="en-US" dirty="0"/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1357290" y="2643182"/>
            <a:ext cx="6400800" cy="15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Simple &amp; Fast C++</a:t>
            </a:r>
            <a:b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Serialization Framework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架构</a:t>
            </a:r>
            <a:r>
              <a:rPr lang="zh-CN" altLang="en-US" dirty="0" smtClean="0"/>
              <a:t>：严格双层结构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00174"/>
            <a:ext cx="8401080" cy="4525963"/>
          </a:xfrm>
        </p:spPr>
        <p:txBody>
          <a:bodyPr>
            <a:normAutofit fontScale="92500"/>
          </a:bodyPr>
          <a:lstStyle/>
          <a:p>
            <a:r>
              <a:rPr lang="zh-CN" altLang="en-US" dirty="0" smtClean="0"/>
              <a:t>逻辑层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DataIO</a:t>
            </a:r>
            <a:r>
              <a:rPr lang="en-US" altLang="zh-CN" dirty="0" smtClean="0"/>
              <a:t>), </a:t>
            </a:r>
            <a:r>
              <a:rPr lang="zh-CN" altLang="en-US" dirty="0" smtClean="0"/>
              <a:t>模板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(</a:t>
            </a:r>
            <a:r>
              <a:rPr lang="en-US" altLang="zh-CN" dirty="0" err="1" smtClean="0"/>
              <a:t>Native|Portable|LittleEndian</a:t>
            </a:r>
            <a:r>
              <a:rPr lang="en-US" altLang="zh-CN" dirty="0" smtClean="0"/>
              <a:t>)Data(</a:t>
            </a:r>
            <a:r>
              <a:rPr lang="en-US" altLang="zh-CN" dirty="0" err="1" smtClean="0"/>
              <a:t>Input|Output</a:t>
            </a:r>
            <a:r>
              <a:rPr lang="en-US" altLang="zh-CN" dirty="0" smtClean="0"/>
              <a:t>)</a:t>
            </a:r>
          </a:p>
          <a:p>
            <a:pPr lvl="1"/>
            <a:r>
              <a:rPr lang="en-US" altLang="zh-CN" dirty="0" err="1" smtClean="0">
                <a:solidFill>
                  <a:srgbClr val="050BF9"/>
                </a:solidFill>
              </a:rPr>
              <a:t>DataIO</a:t>
            </a:r>
            <a:r>
              <a:rPr lang="en-US" altLang="zh-CN" dirty="0" smtClean="0"/>
              <a:t>&lt;</a:t>
            </a:r>
            <a:r>
              <a:rPr lang="en-US" altLang="zh-CN" dirty="0" err="1" smtClean="0"/>
              <a:t>StreamType</a:t>
            </a:r>
            <a:r>
              <a:rPr lang="en-US" altLang="zh-CN" dirty="0" smtClean="0"/>
              <a:t>&gt;</a:t>
            </a:r>
          </a:p>
          <a:p>
            <a:pPr lvl="2"/>
            <a:r>
              <a:rPr lang="en-US" altLang="zh-CN" dirty="0" err="1" smtClean="0"/>
              <a:t>StreamType</a:t>
            </a:r>
            <a:r>
              <a:rPr lang="zh-CN" altLang="en-US" dirty="0" smtClean="0"/>
              <a:t>可为</a:t>
            </a:r>
            <a:r>
              <a:rPr lang="en-US" altLang="zh-CN" dirty="0" smtClean="0">
                <a:solidFill>
                  <a:srgbClr val="7030A0"/>
                </a:solidFill>
              </a:rPr>
              <a:t>Stream</a:t>
            </a:r>
            <a:r>
              <a:rPr lang="zh-CN" altLang="en-US" dirty="0" smtClean="0">
                <a:solidFill>
                  <a:srgbClr val="7030A0"/>
                </a:solidFill>
              </a:rPr>
              <a:t>指针</a:t>
            </a:r>
            <a:r>
              <a:rPr lang="zh-CN" altLang="en-US" dirty="0" smtClean="0"/>
              <a:t>或</a:t>
            </a:r>
            <a:r>
              <a:rPr lang="en-US" altLang="zh-CN" dirty="0" smtClean="0">
                <a:solidFill>
                  <a:srgbClr val="7030A0"/>
                </a:solidFill>
              </a:rPr>
              <a:t>Stream</a:t>
            </a:r>
            <a:r>
              <a:rPr lang="zh-CN" altLang="en-US" dirty="0" smtClean="0">
                <a:solidFill>
                  <a:srgbClr val="7030A0"/>
                </a:solidFill>
              </a:rPr>
              <a:t>本身</a:t>
            </a:r>
            <a:endParaRPr lang="en-US" altLang="zh-CN" dirty="0" smtClean="0">
              <a:solidFill>
                <a:srgbClr val="7030A0"/>
              </a:solidFill>
            </a:endParaRPr>
          </a:p>
          <a:p>
            <a:pPr lvl="2"/>
            <a:r>
              <a:rPr lang="zh-CN" altLang="en-US" dirty="0" smtClean="0"/>
              <a:t>使用指针更</a:t>
            </a:r>
            <a:r>
              <a:rPr lang="zh-CN" altLang="en-US" dirty="0" smtClean="0">
                <a:solidFill>
                  <a:srgbClr val="7030A0"/>
                </a:solidFill>
              </a:rPr>
              <a:t>灵活</a:t>
            </a:r>
            <a:r>
              <a:rPr lang="zh-CN" altLang="en-US" dirty="0" smtClean="0"/>
              <a:t>，内嵌</a:t>
            </a:r>
            <a:r>
              <a:rPr lang="en-US" altLang="zh-CN" dirty="0" smtClean="0"/>
              <a:t>Stream</a:t>
            </a:r>
            <a:r>
              <a:rPr lang="zh-CN" altLang="en-US" dirty="0" smtClean="0"/>
              <a:t>更</a:t>
            </a:r>
            <a:r>
              <a:rPr lang="zh-CN" altLang="en-US" dirty="0" smtClean="0">
                <a:solidFill>
                  <a:srgbClr val="7030A0"/>
                </a:solidFill>
              </a:rPr>
              <a:t>高效</a:t>
            </a:r>
            <a:endParaRPr lang="en-US" altLang="zh-CN" dirty="0" smtClean="0">
              <a:solidFill>
                <a:srgbClr val="7030A0"/>
              </a:solidFill>
            </a:endParaRPr>
          </a:p>
          <a:p>
            <a:pPr>
              <a:spcBef>
                <a:spcPts val="2400"/>
              </a:spcBef>
            </a:pPr>
            <a:r>
              <a:rPr lang="zh-CN" altLang="en-US" dirty="0" smtClean="0"/>
              <a:t>物理层</a:t>
            </a:r>
            <a:r>
              <a:rPr lang="en-US" altLang="zh-CN" dirty="0" smtClean="0"/>
              <a:t>(Stream), </a:t>
            </a:r>
            <a:r>
              <a:rPr lang="zh-CN" altLang="en-US" dirty="0" smtClean="0"/>
              <a:t>非模板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normal path is inline</a:t>
            </a:r>
          </a:p>
          <a:p>
            <a:pPr lvl="1"/>
            <a:r>
              <a:rPr lang="en-US" altLang="zh-CN" dirty="0" smtClean="0"/>
              <a:t>for </a:t>
            </a:r>
            <a:r>
              <a:rPr lang="en-US" altLang="zh-CN" dirty="0" err="1" smtClean="0"/>
              <a:t>Mem</a:t>
            </a:r>
            <a:r>
              <a:rPr lang="en-US" altLang="zh-CN" dirty="0" smtClean="0"/>
              <a:t>: (</a:t>
            </a:r>
            <a:r>
              <a:rPr lang="en-US" altLang="zh-CN" dirty="0" err="1" smtClean="0"/>
              <a:t>Min|AutoGrown</a:t>
            </a:r>
            <a:r>
              <a:rPr lang="en-US" altLang="zh-CN" dirty="0" smtClean="0"/>
              <a:t>)?</a:t>
            </a:r>
            <a:r>
              <a:rPr lang="en-US" altLang="zh-CN" dirty="0" err="1" smtClean="0"/>
              <a:t>MemIO</a:t>
            </a:r>
            <a:endParaRPr lang="en-US" altLang="zh-CN" dirty="0"/>
          </a:p>
          <a:p>
            <a:pPr lvl="1"/>
            <a:r>
              <a:rPr lang="en-US" altLang="zh-CN" dirty="0" smtClean="0"/>
              <a:t>for Stream: (</a:t>
            </a:r>
            <a:r>
              <a:rPr lang="en-US" altLang="zh-CN" dirty="0" err="1" smtClean="0"/>
              <a:t>Input|Output</a:t>
            </a:r>
            <a:r>
              <a:rPr lang="en-US" altLang="zh-CN" dirty="0" smtClean="0"/>
              <a:t>)</a:t>
            </a:r>
            <a:r>
              <a:rPr lang="en-US" altLang="zh-CN" dirty="0" err="1" smtClean="0"/>
              <a:t>StreamBuffer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+mn-lt"/>
              </a:rPr>
              <a:t>(</a:t>
            </a:r>
            <a:r>
              <a:rPr lang="en-US" altLang="zh-CN" dirty="0" err="1" smtClean="0">
                <a:latin typeface="+mn-lt"/>
              </a:rPr>
              <a:t>Min|AutoGrown</a:t>
            </a:r>
            <a:r>
              <a:rPr lang="en-US" altLang="zh-CN" dirty="0" smtClean="0">
                <a:latin typeface="+mn-lt"/>
              </a:rPr>
              <a:t>)? </a:t>
            </a:r>
            <a:r>
              <a:rPr lang="en-US" altLang="zh-CN" dirty="0" err="1" smtClean="0">
                <a:latin typeface="+mn-lt"/>
              </a:rPr>
              <a:t>MemIO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MinMemIO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MemIO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主要用于</a:t>
            </a:r>
            <a:r>
              <a:rPr lang="en-US" altLang="zh-CN" dirty="0" smtClean="0"/>
              <a:t>load, </a:t>
            </a:r>
            <a:r>
              <a:rPr lang="en-US" altLang="zh-CN" dirty="0" err="1" smtClean="0"/>
              <a:t>MinMemIO</a:t>
            </a:r>
            <a:r>
              <a:rPr lang="zh-CN" altLang="en-US" dirty="0" smtClean="0"/>
              <a:t>无越界检查</a:t>
            </a:r>
            <a:endParaRPr lang="en-US" altLang="zh-CN" dirty="0" smtClean="0"/>
          </a:p>
          <a:p>
            <a:pPr lvl="1"/>
            <a:r>
              <a:rPr lang="zh-CN" altLang="en-US" dirty="0"/>
              <a:t>多用于</a:t>
            </a:r>
            <a:r>
              <a:rPr lang="zh-CN" altLang="en-US" dirty="0" smtClean="0"/>
              <a:t>解码消息</a:t>
            </a:r>
            <a:endParaRPr lang="en-US" altLang="zh-CN" dirty="0" smtClean="0"/>
          </a:p>
          <a:p>
            <a:pPr>
              <a:spcBef>
                <a:spcPts val="2400"/>
              </a:spcBef>
            </a:pPr>
            <a:r>
              <a:rPr lang="en-US" altLang="zh-CN" dirty="0" err="1" smtClean="0"/>
              <a:t>AutoGrownMemIO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主要用于</a:t>
            </a:r>
            <a:r>
              <a:rPr lang="en-US" altLang="zh-CN" dirty="0" smtClean="0"/>
              <a:t>save</a:t>
            </a:r>
          </a:p>
          <a:p>
            <a:pPr lvl="1"/>
            <a:r>
              <a:rPr lang="zh-CN" altLang="en-US" dirty="0" smtClean="0"/>
              <a:t>多用于生成</a:t>
            </a:r>
            <a:r>
              <a:rPr lang="zh-CN" altLang="en-US" dirty="0"/>
              <a:t>消息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+mn-lt"/>
              </a:rPr>
              <a:t>(</a:t>
            </a:r>
            <a:r>
              <a:rPr lang="en-US" altLang="zh-CN" dirty="0" err="1" smtClean="0">
                <a:latin typeface="+mn-lt"/>
              </a:rPr>
              <a:t>Input|Output</a:t>
            </a:r>
            <a:r>
              <a:rPr lang="en-US" altLang="zh-CN" dirty="0" smtClean="0">
                <a:latin typeface="+mn-lt"/>
              </a:rPr>
              <a:t>)</a:t>
            </a:r>
            <a:r>
              <a:rPr lang="en-US" altLang="zh-CN" dirty="0" err="1" smtClean="0">
                <a:latin typeface="+mn-lt"/>
              </a:rPr>
              <a:t>StreamBuffer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525963"/>
          </a:xfrm>
        </p:spPr>
        <p:txBody>
          <a:bodyPr/>
          <a:lstStyle/>
          <a:p>
            <a:r>
              <a:rPr lang="zh-CN" altLang="en-US" dirty="0" smtClean="0"/>
              <a:t>缓冲未</a:t>
            </a:r>
            <a:r>
              <a:rPr lang="zh-CN" altLang="en-US" dirty="0" smtClean="0">
                <a:solidFill>
                  <a:srgbClr val="C00000"/>
                </a:solidFill>
              </a:rPr>
              <a:t>耗尽</a:t>
            </a:r>
            <a:r>
              <a:rPr lang="en-US" altLang="zh-CN" dirty="0" smtClean="0">
                <a:solidFill>
                  <a:srgbClr val="C00000"/>
                </a:solidFill>
              </a:rPr>
              <a:t>/</a:t>
            </a:r>
            <a:r>
              <a:rPr lang="zh-CN" altLang="en-US" dirty="0" smtClean="0">
                <a:solidFill>
                  <a:srgbClr val="C00000"/>
                </a:solidFill>
              </a:rPr>
              <a:t>填满</a:t>
            </a:r>
            <a:r>
              <a:rPr lang="zh-CN" altLang="en-US" dirty="0" smtClean="0"/>
              <a:t>时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this is normal path,</a:t>
            </a:r>
            <a:r>
              <a:rPr lang="zh-CN" altLang="en-US" dirty="0" smtClean="0"/>
              <a:t> </a:t>
            </a:r>
            <a:r>
              <a:rPr lang="en-US" altLang="zh-CN" dirty="0" smtClean="0"/>
              <a:t>let it inline</a:t>
            </a:r>
          </a:p>
          <a:p>
            <a:pPr lvl="1"/>
            <a:r>
              <a:rPr lang="zh-CN" altLang="en-US" dirty="0" smtClean="0"/>
              <a:t>现代 </a:t>
            </a:r>
            <a:r>
              <a:rPr lang="en-US" altLang="zh-CN" dirty="0" err="1" smtClean="0"/>
              <a:t>cpu</a:t>
            </a:r>
            <a:r>
              <a:rPr lang="en-US" altLang="zh-CN" dirty="0" smtClean="0"/>
              <a:t> </a:t>
            </a:r>
            <a:r>
              <a:rPr lang="zh-CN" altLang="en-US" dirty="0" smtClean="0"/>
              <a:t>分支预测准确率高达</a:t>
            </a:r>
            <a:r>
              <a:rPr lang="en-US" altLang="zh-CN" dirty="0" smtClean="0"/>
              <a:t>99%</a:t>
            </a:r>
            <a:r>
              <a:rPr lang="zh-CN" altLang="en-US" dirty="0" smtClean="0"/>
              <a:t>以上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gcc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icc</a:t>
            </a:r>
            <a:r>
              <a:rPr lang="en-US" altLang="zh-CN" dirty="0" smtClean="0"/>
              <a:t> </a:t>
            </a:r>
            <a:r>
              <a:rPr lang="zh-CN" altLang="en-US" dirty="0"/>
              <a:t>更</a:t>
            </a:r>
            <a:r>
              <a:rPr lang="zh-CN" altLang="en-US" dirty="0" smtClean="0"/>
              <a:t>可手工指定 </a:t>
            </a:r>
            <a:r>
              <a:rPr lang="en-US" altLang="zh-CN" dirty="0" smtClean="0"/>
              <a:t>normal path</a:t>
            </a:r>
          </a:p>
          <a:p>
            <a:pPr lvl="1"/>
            <a:r>
              <a:rPr lang="en-US" altLang="zh-CN" dirty="0" smtClean="0"/>
              <a:t>vc2008 </a:t>
            </a:r>
            <a:r>
              <a:rPr lang="zh-CN" altLang="en-US" dirty="0" smtClean="0"/>
              <a:t>在 </a:t>
            </a:r>
            <a:r>
              <a:rPr lang="en-US" altLang="zh-CN" dirty="0" smtClean="0"/>
              <a:t>normal path </a:t>
            </a:r>
            <a:r>
              <a:rPr lang="zh-CN" altLang="en-US" dirty="0" smtClean="0"/>
              <a:t>中：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将</a:t>
            </a:r>
            <a:r>
              <a:rPr lang="en-US" altLang="zh-CN" dirty="0" err="1" smtClean="0"/>
              <a:t>memcpy</a:t>
            </a:r>
            <a:r>
              <a:rPr lang="zh-CN" altLang="en-US" dirty="0" smtClean="0"/>
              <a:t>优化成了寄存器赋值！</a:t>
            </a:r>
            <a:endParaRPr lang="en-US" altLang="zh-CN" dirty="0" smtClean="0"/>
          </a:p>
          <a:p>
            <a:pPr>
              <a:spcBef>
                <a:spcPts val="2400"/>
              </a:spcBef>
            </a:pPr>
            <a:r>
              <a:rPr lang="zh-CN" altLang="en-US" dirty="0" smtClean="0"/>
              <a:t>主要用于从流中读取大量数据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接口函数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err="1" smtClean="0"/>
              <a:t>DataIO_</a:t>
            </a:r>
            <a:r>
              <a:rPr lang="en-US" altLang="zh-CN" dirty="0" err="1" smtClean="0">
                <a:solidFill>
                  <a:srgbClr val="C00000"/>
                </a:solidFill>
              </a:rPr>
              <a:t>load</a:t>
            </a:r>
            <a:r>
              <a:rPr lang="en-US" altLang="zh-CN" dirty="0" err="1" smtClean="0"/>
              <a:t>Object</a:t>
            </a:r>
            <a:r>
              <a:rPr lang="en-US" altLang="zh-CN" dirty="0" smtClean="0"/>
              <a:t>(</a:t>
            </a:r>
            <a:r>
              <a:rPr lang="en-US" altLang="zh-CN" dirty="0" err="1" smtClean="0">
                <a:solidFill>
                  <a:srgbClr val="0070C0"/>
                </a:solidFill>
              </a:rPr>
              <a:t>DataIO</a:t>
            </a:r>
            <a:r>
              <a:rPr lang="en-US" altLang="zh-CN" dirty="0" smtClean="0"/>
              <a:t>&amp;, </a:t>
            </a:r>
            <a:r>
              <a:rPr lang="en-US" altLang="zh-CN" dirty="0" err="1" smtClean="0">
                <a:solidFill>
                  <a:srgbClr val="0070C0"/>
                </a:solidFill>
              </a:rPr>
              <a:t>TObj</a:t>
            </a:r>
            <a:r>
              <a:rPr lang="en-US" altLang="zh-CN" dirty="0" smtClean="0"/>
              <a:t>&amp;)</a:t>
            </a:r>
            <a:br>
              <a:rPr lang="en-US" altLang="zh-CN" dirty="0" smtClean="0"/>
            </a:br>
            <a:r>
              <a:rPr lang="en-US" altLang="zh-CN" dirty="0" err="1" smtClean="0"/>
              <a:t>DataIO_</a:t>
            </a:r>
            <a:r>
              <a:rPr lang="en-US" altLang="zh-CN" dirty="0" err="1" smtClean="0">
                <a:solidFill>
                  <a:srgbClr val="C00000"/>
                </a:solidFill>
              </a:rPr>
              <a:t>save</a:t>
            </a:r>
            <a:r>
              <a:rPr lang="en-US" altLang="zh-CN" dirty="0" err="1" smtClean="0"/>
              <a:t>Object</a:t>
            </a:r>
            <a:r>
              <a:rPr lang="en-US" altLang="zh-CN" dirty="0" smtClean="0"/>
              <a:t>(</a:t>
            </a:r>
            <a:r>
              <a:rPr lang="en-US" altLang="zh-CN" dirty="0" err="1" smtClean="0">
                <a:solidFill>
                  <a:srgbClr val="0070C0"/>
                </a:solidFill>
              </a:rPr>
              <a:t>DataIO</a:t>
            </a:r>
            <a:r>
              <a:rPr lang="en-US" altLang="zh-CN" dirty="0" smtClean="0"/>
              <a:t>&amp;, </a:t>
            </a:r>
            <a:r>
              <a:rPr lang="en-US" altLang="zh-CN" dirty="0" smtClean="0">
                <a:solidFill>
                  <a:srgbClr val="050BF9"/>
                </a:solidFill>
              </a:rPr>
              <a:t>const</a:t>
            </a:r>
            <a:r>
              <a:rPr lang="en-US" altLang="zh-CN" dirty="0" smtClean="0"/>
              <a:t> </a:t>
            </a:r>
            <a:r>
              <a:rPr lang="en-US" altLang="zh-CN" dirty="0" err="1" smtClean="0">
                <a:solidFill>
                  <a:srgbClr val="0070C0"/>
                </a:solidFill>
              </a:rPr>
              <a:t>TObj</a:t>
            </a:r>
            <a:r>
              <a:rPr lang="en-US" altLang="zh-CN" dirty="0" smtClean="0"/>
              <a:t>&amp;)</a:t>
            </a:r>
          </a:p>
          <a:p>
            <a:pPr>
              <a:spcBef>
                <a:spcPts val="1800"/>
              </a:spcBef>
            </a:pPr>
            <a:r>
              <a:rPr lang="zh-CN" altLang="en-US" dirty="0" smtClean="0"/>
              <a:t>根据</a:t>
            </a:r>
            <a:r>
              <a:rPr lang="en-US" altLang="zh-CN" dirty="0" smtClean="0"/>
              <a:t>C++</a:t>
            </a:r>
            <a:r>
              <a:rPr lang="zh-CN" altLang="en-US" dirty="0" smtClean="0"/>
              <a:t>函数名字查找规则调用这两个函数</a:t>
            </a:r>
            <a:endParaRPr lang="en-US" altLang="zh-CN" dirty="0" smtClean="0"/>
          </a:p>
          <a:p>
            <a:pPr>
              <a:spcBef>
                <a:spcPts val="1800"/>
              </a:spcBef>
            </a:pPr>
            <a:r>
              <a:rPr lang="zh-CN" altLang="zh-CN" dirty="0" smtClean="0"/>
              <a:t>非</a:t>
            </a:r>
            <a:r>
              <a:rPr lang="zh-CN" altLang="zh-CN" dirty="0"/>
              <a:t>侵入</a:t>
            </a:r>
            <a:r>
              <a:rPr lang="zh-CN" altLang="zh-CN" dirty="0" smtClean="0"/>
              <a:t>，</a:t>
            </a:r>
            <a:r>
              <a:rPr lang="zh-CN" altLang="en-US" dirty="0" smtClean="0"/>
              <a:t>这两个</a:t>
            </a:r>
            <a:r>
              <a:rPr lang="zh-CN" altLang="zh-CN" dirty="0" smtClean="0"/>
              <a:t>函数可</a:t>
            </a:r>
            <a:r>
              <a:rPr lang="zh-CN" altLang="en-US" dirty="0" smtClean="0"/>
              <a:t>和类</a:t>
            </a:r>
            <a:r>
              <a:rPr lang="zh-CN" altLang="zh-CN" dirty="0" smtClean="0"/>
              <a:t>定义分离</a:t>
            </a:r>
            <a:endParaRPr lang="en-US" altLang="zh-CN" dirty="0" smtClean="0"/>
          </a:p>
          <a:p>
            <a:pPr>
              <a:spcBef>
                <a:spcPts val="1800"/>
              </a:spcBef>
            </a:pPr>
            <a:r>
              <a:rPr lang="zh-CN" altLang="zh-CN" dirty="0"/>
              <a:t>可以定义</a:t>
            </a:r>
            <a:r>
              <a:rPr lang="zh-CN" altLang="zh-CN" dirty="0" smtClean="0"/>
              <a:t>在</a:t>
            </a:r>
            <a:r>
              <a:rPr lang="zh-CN" altLang="en-US" dirty="0" smtClean="0">
                <a:solidFill>
                  <a:srgbClr val="C00000"/>
                </a:solidFill>
              </a:rPr>
              <a:t>调用点可见</a:t>
            </a:r>
            <a:r>
              <a:rPr lang="zh-CN" altLang="en-US" dirty="0" smtClean="0"/>
              <a:t>的</a:t>
            </a:r>
            <a:r>
              <a:rPr lang="zh-CN" altLang="zh-CN" dirty="0" smtClean="0"/>
              <a:t>任何</a:t>
            </a:r>
            <a:r>
              <a:rPr lang="zh-CN" altLang="zh-CN" dirty="0"/>
              <a:t>名字</a:t>
            </a:r>
            <a:r>
              <a:rPr lang="zh-CN" altLang="zh-CN" dirty="0" smtClean="0"/>
              <a:t>空间</a:t>
            </a:r>
            <a:endParaRPr lang="en-US" altLang="zh-CN" dirty="0" smtClean="0"/>
          </a:p>
          <a:p>
            <a:pPr lvl="1">
              <a:spcBef>
                <a:spcPts val="600"/>
              </a:spcBef>
            </a:pPr>
            <a:r>
              <a:rPr lang="zh-CN" altLang="en-US" dirty="0"/>
              <a:t>充分</a:t>
            </a:r>
            <a:r>
              <a:rPr lang="zh-CN" altLang="en-US" dirty="0" smtClean="0"/>
              <a:t>利用</a:t>
            </a:r>
            <a:r>
              <a:rPr lang="en-US" altLang="zh-CN" dirty="0" smtClean="0"/>
              <a:t>C++</a:t>
            </a:r>
            <a:r>
              <a:rPr lang="zh-CN" altLang="en-US" dirty="0" smtClean="0"/>
              <a:t>强大的</a:t>
            </a:r>
            <a:r>
              <a:rPr lang="zh-CN" altLang="zh-CN" dirty="0" smtClean="0"/>
              <a:t>名字</a:t>
            </a:r>
            <a:r>
              <a:rPr lang="zh-CN" altLang="zh-CN" dirty="0"/>
              <a:t>查找规则</a:t>
            </a:r>
            <a:endParaRPr lang="en-US" altLang="zh-CN" dirty="0" smtClean="0"/>
          </a:p>
          <a:p>
            <a:pPr>
              <a:spcBef>
                <a:spcPts val="1800"/>
              </a:spcBef>
            </a:pPr>
            <a:r>
              <a:rPr lang="zh-CN" altLang="en-US" dirty="0" smtClean="0"/>
              <a:t>这两个函数名较长且罕见，不会冲突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引入的</a:t>
            </a:r>
            <a:r>
              <a:rPr lang="zh-CN" altLang="zh-CN" dirty="0" smtClean="0"/>
              <a:t>保留字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在定义的序列化</a:t>
            </a:r>
            <a:r>
              <a:rPr lang="zh-CN" altLang="zh-CN" dirty="0" smtClean="0"/>
              <a:t>声明</a:t>
            </a:r>
            <a:r>
              <a:rPr lang="zh-CN" altLang="en-US" dirty="0" smtClean="0"/>
              <a:t>的</a:t>
            </a:r>
            <a:r>
              <a:rPr lang="zh-CN" altLang="zh-CN" dirty="0" smtClean="0">
                <a:solidFill>
                  <a:srgbClr val="C00000"/>
                </a:solidFill>
              </a:rPr>
              <a:t>宏</a:t>
            </a:r>
            <a:r>
              <a:rPr lang="zh-CN" altLang="zh-CN" dirty="0"/>
              <a:t>中，会使用一些标识符，如果</a:t>
            </a:r>
            <a:r>
              <a:rPr lang="zh-CN" altLang="zh-CN" b="1" dirty="0"/>
              <a:t>类的成员名和这些标识符相同</a:t>
            </a:r>
            <a:r>
              <a:rPr lang="zh-CN" altLang="zh-CN" dirty="0"/>
              <a:t>，就会出错，而编译器往往不会给出</a:t>
            </a:r>
            <a:r>
              <a:rPr lang="zh-CN" altLang="zh-CN" dirty="0" smtClean="0"/>
              <a:t>警告。</a:t>
            </a:r>
            <a:r>
              <a:rPr lang="zh-CN" altLang="en-US" dirty="0" smtClean="0"/>
              <a:t>就是这些：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/>
              <a:t>_</a:t>
            </a:r>
            <a:r>
              <a:rPr lang="en-US" altLang="zh-CN" dirty="0" err="1" smtClean="0"/>
              <a:t>A_address</a:t>
            </a:r>
            <a:r>
              <a:rPr lang="en-US" altLang="zh-CN" dirty="0" smtClean="0"/>
              <a:t>, _</a:t>
            </a:r>
            <a:r>
              <a:rPr lang="en-US" altLang="zh-CN" dirty="0" err="1" smtClean="0"/>
              <a:t>N_count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Bswap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DataIO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aDataIO</a:t>
            </a:r>
            <a:r>
              <a:rPr lang="en-US" altLang="zh-CN" dirty="0" smtClean="0"/>
              <a:t>,</a:t>
            </a:r>
            <a:endParaRPr lang="zh-CN" altLang="zh-CN" dirty="0"/>
          </a:p>
          <a:p>
            <a:pPr>
              <a:buNone/>
            </a:pPr>
            <a:r>
              <a:rPr lang="en-US" altLang="zh-CN" dirty="0"/>
              <a:t>_vector</a:t>
            </a:r>
            <a:r>
              <a:rPr lang="en-US" altLang="zh-CN" dirty="0" smtClean="0"/>
              <a:t>_, </a:t>
            </a:r>
            <a:r>
              <a:rPr lang="en-US" altLang="zh-CN" dirty="0" err="1" smtClean="0"/>
              <a:t>load_array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load_vector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load_elem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应用</a:t>
            </a:r>
            <a:r>
              <a:rPr lang="en-US" altLang="zh-CN" dirty="0" smtClean="0">
                <a:latin typeface="+mn-lt"/>
              </a:rPr>
              <a:t>(applications)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600200"/>
            <a:ext cx="8501122" cy="4525963"/>
          </a:xfrm>
        </p:spPr>
        <p:txBody>
          <a:bodyPr/>
          <a:lstStyle/>
          <a:p>
            <a:r>
              <a:rPr lang="en-US" altLang="zh-CN" dirty="0" smtClean="0"/>
              <a:t>febird.rpc </a:t>
            </a:r>
            <a:r>
              <a:rPr lang="en-US" altLang="zh-CN" dirty="0" smtClean="0">
                <a:sym typeface="Wingdings" pitchFamily="2" charset="2"/>
              </a:rPr>
              <a:t></a:t>
            </a:r>
            <a:r>
              <a:rPr lang="en-US" altLang="zh-CN" dirty="0" smtClean="0"/>
              <a:t> no-</a:t>
            </a:r>
            <a:r>
              <a:rPr lang="en-US" altLang="zh-CN" dirty="0" err="1" smtClean="0"/>
              <a:t>idl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rpc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DataIO</a:t>
            </a:r>
            <a:r>
              <a:rPr lang="en-US" altLang="zh-CN" dirty="0" smtClean="0"/>
              <a:t> is used for parameter passing</a:t>
            </a:r>
          </a:p>
          <a:p>
            <a:pPr lvl="1"/>
            <a:r>
              <a:rPr lang="zh-CN" altLang="en-US" dirty="0" smtClean="0"/>
              <a:t>大量、规范地使用宏实现</a:t>
            </a:r>
            <a:endParaRPr lang="en-US" altLang="zh-CN" dirty="0" smtClean="0"/>
          </a:p>
          <a:p>
            <a:pPr>
              <a:spcBef>
                <a:spcPts val="2400"/>
              </a:spcBef>
            </a:pPr>
            <a:r>
              <a:rPr lang="en-US" altLang="zh-CN" dirty="0" err="1" smtClean="0"/>
              <a:t>BerkelyDB</a:t>
            </a:r>
            <a:r>
              <a:rPr lang="en-US" altLang="zh-CN" dirty="0" smtClean="0"/>
              <a:t> wrapper in </a:t>
            </a:r>
            <a:r>
              <a:rPr lang="en-US" altLang="zh-CN" dirty="0" err="1" smtClean="0"/>
              <a:t>febird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DataIO</a:t>
            </a:r>
            <a:r>
              <a:rPr lang="en-US" altLang="zh-CN" dirty="0" smtClean="0"/>
              <a:t> is used for</a:t>
            </a:r>
            <a:r>
              <a:rPr lang="zh-CN" altLang="en-US" dirty="0" smtClean="0"/>
              <a:t> </a:t>
            </a:r>
            <a:r>
              <a:rPr lang="en-US" altLang="zh-CN" dirty="0" smtClean="0">
                <a:solidFill>
                  <a:srgbClr val="C00000"/>
                </a:solidFill>
              </a:rPr>
              <a:t>Key, Value </a:t>
            </a:r>
            <a:r>
              <a:rPr lang="en-US" altLang="zh-CN" dirty="0" smtClean="0"/>
              <a:t>serialization</a:t>
            </a:r>
          </a:p>
          <a:p>
            <a:pPr lvl="1"/>
            <a:r>
              <a:rPr lang="en-US" altLang="zh-CN" dirty="0" err="1" smtClean="0"/>
              <a:t>dbmap</a:t>
            </a:r>
            <a:r>
              <a:rPr lang="en-US" altLang="zh-CN" dirty="0" smtClean="0"/>
              <a:t>&lt;K,V&gt; is like</a:t>
            </a:r>
            <a:r>
              <a:rPr lang="zh-CN" altLang="en-US" dirty="0" smtClean="0"/>
              <a:t> </a:t>
            </a:r>
            <a:r>
              <a:rPr lang="en-US" altLang="zh-CN" dirty="0" smtClean="0"/>
              <a:t>std::map&lt;K,V&gt;</a:t>
            </a:r>
          </a:p>
          <a:p>
            <a:pPr lvl="1"/>
            <a:r>
              <a:rPr lang="en-US" altLang="zh-CN" dirty="0" err="1" smtClean="0"/>
              <a:t>kmapdset</a:t>
            </a:r>
            <a:r>
              <a:rPr lang="en-US" altLang="zh-CN" dirty="0" smtClean="0"/>
              <a:t>&lt;K,V&gt; is like std::map&lt;K, vector&lt;V&gt; &gt;</a:t>
            </a:r>
            <a:r>
              <a:rPr lang="zh-CN" altLang="en-US" dirty="0" smtClean="0"/>
              <a:t> </a:t>
            </a:r>
          </a:p>
          <a:p>
            <a:pPr>
              <a:buNone/>
            </a:pP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+mn-lt"/>
              </a:rPr>
              <a:t>Project Home</a:t>
            </a:r>
            <a:endParaRPr lang="zh-CN" altLang="en-US" dirty="0">
              <a:latin typeface="+mn-l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43510"/>
          </a:xfrm>
        </p:spPr>
        <p:txBody>
          <a:bodyPr/>
          <a:lstStyle/>
          <a:p>
            <a:r>
              <a:rPr lang="en-US" altLang="zh-CN" dirty="0" smtClean="0">
                <a:hlinkClick r:id="rId2"/>
              </a:rPr>
              <a:t>http://code.google.com/p/febird</a:t>
            </a:r>
            <a:endParaRPr lang="en-US" altLang="zh-CN" dirty="0" smtClean="0"/>
          </a:p>
          <a:p>
            <a:r>
              <a:rPr lang="en-US" altLang="zh-CN" dirty="0" smtClean="0"/>
              <a:t>Other modules of </a:t>
            </a:r>
            <a:r>
              <a:rPr lang="en-US" altLang="zh-CN" dirty="0" err="1" smtClean="0"/>
              <a:t>febird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Pipeline threads</a:t>
            </a:r>
          </a:p>
          <a:p>
            <a:pPr lvl="1"/>
            <a:r>
              <a:rPr lang="en-US" altLang="zh-CN" dirty="0" err="1" smtClean="0"/>
              <a:t>trb</a:t>
            </a:r>
            <a:r>
              <a:rPr lang="en-US" altLang="zh-CN" dirty="0" smtClean="0"/>
              <a:t>: Threaded Red-Black Tree</a:t>
            </a:r>
          </a:p>
          <a:p>
            <a:pPr lvl="2"/>
            <a:r>
              <a:rPr lang="en-US" altLang="zh-CN" dirty="0" smtClean="0"/>
              <a:t>Color &amp; Thread-Tag Compressed into Pointer</a:t>
            </a:r>
          </a:p>
          <a:p>
            <a:pPr lvl="2"/>
            <a:r>
              <a:rPr lang="en-US" altLang="zh-CN" dirty="0" smtClean="0"/>
              <a:t>2 </a:t>
            </a:r>
            <a:r>
              <a:rPr lang="en-US" altLang="zh-CN" dirty="0" err="1" smtClean="0"/>
              <a:t>Ptr</a:t>
            </a:r>
            <a:r>
              <a:rPr lang="en-US" altLang="zh-CN" dirty="0" smtClean="0"/>
              <a:t> size Per-Node (8 or 16 byte on 32 or 64 bit sys)</a:t>
            </a:r>
          </a:p>
          <a:p>
            <a:pPr lvl="3"/>
            <a:r>
              <a:rPr lang="en-US" altLang="zh-CN" dirty="0" smtClean="0"/>
              <a:t>std::(multi)?(</a:t>
            </a:r>
            <a:r>
              <a:rPr lang="en-US" altLang="zh-CN" dirty="0" err="1" smtClean="0"/>
              <a:t>map|set</a:t>
            </a:r>
            <a:r>
              <a:rPr lang="en-US" altLang="zh-CN" dirty="0" smtClean="0"/>
              <a:t>)  is 4 </a:t>
            </a:r>
            <a:r>
              <a:rPr lang="en-US" altLang="zh-CN" dirty="0" err="1" smtClean="0"/>
              <a:t>Ptr</a:t>
            </a:r>
            <a:r>
              <a:rPr lang="en-US" altLang="zh-CN" dirty="0" smtClean="0"/>
              <a:t> size Per-Node</a:t>
            </a:r>
          </a:p>
          <a:p>
            <a:pPr lvl="2"/>
            <a:r>
              <a:rPr lang="en-US" altLang="zh-CN" dirty="0" smtClean="0"/>
              <a:t>No Code Explosion when use template</a:t>
            </a:r>
          </a:p>
          <a:p>
            <a:pPr lvl="1"/>
            <a:r>
              <a:rPr lang="en-US" altLang="zh-CN" dirty="0" smtClean="0"/>
              <a:t>radix-sort implementation</a:t>
            </a:r>
          </a:p>
          <a:p>
            <a:pPr lvl="1"/>
            <a:r>
              <a:rPr lang="en-US" altLang="zh-CN" dirty="0" err="1" smtClean="0"/>
              <a:t>wordseg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804" y="2643182"/>
            <a:ext cx="8229600" cy="1143000"/>
          </a:xfrm>
        </p:spPr>
        <p:txBody>
          <a:bodyPr/>
          <a:lstStyle/>
          <a:p>
            <a:r>
              <a:rPr lang="en-US" altLang="zh-CN" dirty="0" smtClean="0">
                <a:latin typeface="+mn-lt"/>
              </a:rPr>
              <a:t>thanks!</a:t>
            </a:r>
            <a:endParaRPr lang="zh-CN" alt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基本特点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28736"/>
            <a:ext cx="8472518" cy="5000660"/>
          </a:xfrm>
        </p:spPr>
        <p:txBody>
          <a:bodyPr>
            <a:normAutofit/>
          </a:bodyPr>
          <a:lstStyle/>
          <a:p>
            <a:pPr lvl="0"/>
            <a:r>
              <a:rPr lang="zh-CN" altLang="en-US" dirty="0" smtClean="0"/>
              <a:t>简单、一致、清爽、可靠</a:t>
            </a:r>
            <a:endParaRPr lang="en-US" altLang="zh-CN" dirty="0" smtClean="0"/>
          </a:p>
          <a:p>
            <a:pPr lvl="0"/>
            <a:r>
              <a:rPr lang="zh-CN" altLang="en-US" dirty="0" smtClean="0"/>
              <a:t>高性能：</a:t>
            </a:r>
            <a:r>
              <a:rPr lang="zh-CN" altLang="zh-CN" dirty="0" smtClean="0"/>
              <a:t>比</a:t>
            </a:r>
            <a:r>
              <a:rPr lang="zh-CN" altLang="en-US" dirty="0" smtClean="0"/>
              <a:t>其它</a:t>
            </a:r>
            <a:r>
              <a:rPr lang="zh-CN" altLang="zh-CN" dirty="0" smtClean="0"/>
              <a:t>同类</a:t>
            </a:r>
            <a:r>
              <a:rPr lang="zh-CN" altLang="zh-CN" dirty="0"/>
              <a:t>产品至少快一个</a:t>
            </a:r>
            <a:r>
              <a:rPr lang="zh-CN" altLang="zh-CN" dirty="0" smtClean="0"/>
              <a:t>数量级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比</a:t>
            </a:r>
            <a:r>
              <a:rPr lang="en-US" altLang="zh-CN" dirty="0" err="1" smtClean="0"/>
              <a:t>boost.serialization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protobuf</a:t>
            </a:r>
            <a:r>
              <a:rPr lang="en-US" altLang="zh-CN" dirty="0" smtClean="0"/>
              <a:t> </a:t>
            </a:r>
            <a:r>
              <a:rPr lang="zh-CN" altLang="en-US" dirty="0" smtClean="0"/>
              <a:t>快</a:t>
            </a:r>
            <a:r>
              <a:rPr lang="en-US" altLang="zh-CN" dirty="0" smtClean="0"/>
              <a:t>5~10</a:t>
            </a:r>
            <a:r>
              <a:rPr lang="zh-CN" altLang="en-US" dirty="0" smtClean="0"/>
              <a:t>倍以上</a:t>
            </a:r>
            <a:endParaRPr lang="zh-CN" altLang="zh-CN" dirty="0"/>
          </a:p>
          <a:p>
            <a:pPr lvl="0"/>
            <a:r>
              <a:rPr lang="zh-CN" altLang="zh-CN" dirty="0" smtClean="0"/>
              <a:t>支持</a:t>
            </a:r>
            <a:r>
              <a:rPr lang="zh-CN" altLang="en-US" dirty="0" smtClean="0"/>
              <a:t>的原生类型：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所有</a:t>
            </a:r>
            <a:r>
              <a:rPr lang="zh-CN" altLang="zh-CN" dirty="0"/>
              <a:t>基本</a:t>
            </a:r>
            <a:r>
              <a:rPr lang="zh-CN" altLang="zh-CN" dirty="0" smtClean="0"/>
              <a:t>类型</a:t>
            </a:r>
            <a:endParaRPr lang="en-US" altLang="zh-CN" dirty="0" smtClean="0"/>
          </a:p>
          <a:p>
            <a:pPr lvl="1"/>
            <a:r>
              <a:rPr lang="zh-CN" altLang="zh-CN" dirty="0" smtClean="0"/>
              <a:t>所有</a:t>
            </a:r>
            <a:r>
              <a:rPr lang="en-US" altLang="zh-CN" dirty="0" err="1"/>
              <a:t>stl</a:t>
            </a:r>
            <a:r>
              <a:rPr lang="zh-CN" altLang="zh-CN" dirty="0"/>
              <a:t>容器类型（除</a:t>
            </a:r>
            <a:r>
              <a:rPr lang="en-US" altLang="zh-CN" dirty="0"/>
              <a:t>stack/queue</a:t>
            </a:r>
            <a:r>
              <a:rPr lang="zh-CN" altLang="zh-CN" dirty="0"/>
              <a:t>之外）</a:t>
            </a:r>
          </a:p>
          <a:p>
            <a:pPr lvl="1"/>
            <a:r>
              <a:rPr lang="zh-CN" altLang="zh-CN" dirty="0" smtClean="0"/>
              <a:t>变</a:t>
            </a:r>
            <a:r>
              <a:rPr lang="zh-CN" altLang="zh-CN" dirty="0"/>
              <a:t>长</a:t>
            </a:r>
            <a:r>
              <a:rPr lang="en-US" altLang="zh-CN" dirty="0"/>
              <a:t>int32/uint32/int64/uint64</a:t>
            </a:r>
            <a:endParaRPr lang="zh-CN" altLang="zh-CN" dirty="0"/>
          </a:p>
          <a:p>
            <a:pPr lvl="1"/>
            <a:r>
              <a:rPr lang="en-US" altLang="zh-CN" dirty="0" smtClean="0"/>
              <a:t>std::</a:t>
            </a:r>
            <a:r>
              <a:rPr lang="en-US" altLang="zh-CN" dirty="0"/>
              <a:t>pair</a:t>
            </a:r>
            <a:r>
              <a:rPr lang="zh-CN" altLang="zh-CN" dirty="0"/>
              <a:t>，</a:t>
            </a:r>
            <a:r>
              <a:rPr lang="en-US" altLang="zh-CN" dirty="0"/>
              <a:t>boost::</a:t>
            </a:r>
            <a:r>
              <a:rPr lang="en-US" altLang="zh-CN" dirty="0" err="1"/>
              <a:t>tuple</a:t>
            </a:r>
            <a:endParaRPr lang="zh-CN" altLang="zh-CN" dirty="0"/>
          </a:p>
          <a:p>
            <a:pPr lvl="1"/>
            <a:r>
              <a:rPr lang="zh-CN" altLang="en-US" dirty="0" smtClean="0"/>
              <a:t>对</a:t>
            </a:r>
            <a:r>
              <a:rPr lang="en-US" altLang="zh-CN" dirty="0" smtClean="0"/>
              <a:t>std::vector, T* </a:t>
            </a:r>
            <a:r>
              <a:rPr lang="zh-CN" altLang="en-US" dirty="0" smtClean="0"/>
              <a:t>有特殊优化</a:t>
            </a:r>
            <a:endParaRPr lang="zh-CN" alt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版本控制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dirty="0" smtClean="0"/>
              <a:t>可选，</a:t>
            </a:r>
            <a:r>
              <a:rPr lang="zh-CN" altLang="zh-CN" dirty="0"/>
              <a:t>而非强制</a:t>
            </a:r>
          </a:p>
          <a:p>
            <a:pPr lvl="1"/>
            <a:r>
              <a:rPr lang="zh-CN" altLang="zh-CN" dirty="0"/>
              <a:t>对于小对象，通常不需要版本控制</a:t>
            </a:r>
          </a:p>
          <a:p>
            <a:pPr>
              <a:spcBef>
                <a:spcPts val="2400"/>
              </a:spcBef>
            </a:pPr>
            <a:r>
              <a:rPr lang="en-US" altLang="zh-CN" dirty="0"/>
              <a:t>boost::serialization</a:t>
            </a:r>
            <a:r>
              <a:rPr lang="zh-CN" altLang="zh-CN" dirty="0"/>
              <a:t>的</a:t>
            </a:r>
            <a:r>
              <a:rPr lang="zh-CN" altLang="zh-CN" dirty="0" smtClean="0"/>
              <a:t>版本</a:t>
            </a:r>
            <a:r>
              <a:rPr lang="zh-CN" altLang="en-US" dirty="0" smtClean="0"/>
              <a:t>控制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是</a:t>
            </a:r>
            <a:r>
              <a:rPr lang="zh-CN" altLang="zh-CN" dirty="0" smtClean="0"/>
              <a:t>强制的，</a:t>
            </a:r>
            <a:r>
              <a:rPr lang="zh-CN" altLang="en-US" dirty="0" smtClean="0"/>
              <a:t>每个非原生类型都有版本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该</a:t>
            </a:r>
            <a:r>
              <a:rPr lang="zh-CN" altLang="zh-CN" dirty="0" smtClean="0"/>
              <a:t>框架</a:t>
            </a:r>
            <a:r>
              <a:rPr lang="zh-CN" altLang="en-US" dirty="0" smtClean="0"/>
              <a:t>的出生</a:t>
            </a:r>
            <a:r>
              <a:rPr lang="zh-CN" altLang="zh-CN" dirty="0" smtClean="0"/>
              <a:t>就是因为</a:t>
            </a:r>
            <a:r>
              <a:rPr lang="en-US" altLang="zh-CN" dirty="0" smtClean="0"/>
              <a:t>boost</a:t>
            </a:r>
            <a:r>
              <a:rPr lang="zh-CN" altLang="zh-CN" dirty="0"/>
              <a:t>不能省略版本号</a:t>
            </a:r>
          </a:p>
          <a:p>
            <a:pPr>
              <a:spcBef>
                <a:spcPts val="2400"/>
              </a:spcBef>
            </a:pPr>
            <a:r>
              <a:rPr lang="zh-CN" altLang="en-US" dirty="0" smtClean="0"/>
              <a:t>仅向后兼容（新代码可读旧数据）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protobuf</a:t>
            </a:r>
            <a:r>
              <a:rPr lang="zh-CN" altLang="en-US" dirty="0"/>
              <a:t> </a:t>
            </a:r>
            <a:r>
              <a:rPr lang="zh-CN" altLang="en-US" dirty="0" smtClean="0"/>
              <a:t>旧代码可读新数据，可扩展性更好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接口特点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29222"/>
          </a:xfrm>
        </p:spPr>
        <p:txBody>
          <a:bodyPr>
            <a:normAutofit/>
          </a:bodyPr>
          <a:lstStyle/>
          <a:p>
            <a:pPr lvl="0"/>
            <a:r>
              <a:rPr lang="zh-CN" altLang="en-US" dirty="0" smtClean="0"/>
              <a:t>非侵入：</a:t>
            </a:r>
            <a:r>
              <a:rPr lang="zh-CN" altLang="zh-CN" dirty="0" smtClean="0"/>
              <a:t>不</a:t>
            </a:r>
            <a:r>
              <a:rPr lang="zh-CN" altLang="zh-CN" dirty="0"/>
              <a:t>污染名字空间</a:t>
            </a:r>
          </a:p>
          <a:p>
            <a:pPr lvl="0">
              <a:spcBef>
                <a:spcPts val="2400"/>
              </a:spcBef>
            </a:pPr>
            <a:r>
              <a:rPr lang="zh-CN" altLang="zh-CN" dirty="0"/>
              <a:t>声明式</a:t>
            </a:r>
            <a:r>
              <a:rPr lang="zh-CN" altLang="zh-CN" dirty="0" smtClean="0"/>
              <a:t>语法</a:t>
            </a:r>
            <a:r>
              <a:rPr lang="zh-CN" altLang="en-US" dirty="0" smtClean="0"/>
              <a:t>：</a:t>
            </a:r>
            <a:r>
              <a:rPr lang="zh-CN" altLang="zh-CN" dirty="0" smtClean="0"/>
              <a:t>简单</a:t>
            </a:r>
            <a:r>
              <a:rPr lang="zh-CN" altLang="en-US" dirty="0" smtClean="0"/>
              <a:t>、一致、清爽、</a:t>
            </a:r>
            <a:r>
              <a:rPr lang="zh-CN" altLang="zh-CN" dirty="0" smtClean="0"/>
              <a:t>可靠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使用宏声明，只需声明一次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宏的实现高度优化</a:t>
            </a:r>
            <a:endParaRPr lang="en-US" altLang="zh-CN" dirty="0" smtClean="0"/>
          </a:p>
          <a:p>
            <a:pPr lvl="0">
              <a:spcBef>
                <a:spcPts val="2400"/>
              </a:spcBef>
            </a:pPr>
            <a:r>
              <a:rPr lang="zh-CN" altLang="en-US" dirty="0" smtClean="0"/>
              <a:t>使用标准</a:t>
            </a:r>
            <a:r>
              <a:rPr lang="en-US" altLang="zh-CN" dirty="0" smtClean="0"/>
              <a:t>C++</a:t>
            </a:r>
          </a:p>
          <a:p>
            <a:pPr lvl="1"/>
            <a:r>
              <a:rPr lang="en-US" altLang="zh-CN" dirty="0" smtClean="0"/>
              <a:t>vc2005+</a:t>
            </a:r>
          </a:p>
          <a:p>
            <a:pPr lvl="1"/>
            <a:r>
              <a:rPr lang="en-US" altLang="zh-CN" dirty="0" err="1" smtClean="0"/>
              <a:t>gcc</a:t>
            </a:r>
            <a:r>
              <a:rPr lang="en-US" altLang="zh-CN" dirty="0" smtClean="0"/>
              <a:t> 3.2+</a:t>
            </a:r>
          </a:p>
          <a:p>
            <a:pPr lvl="1"/>
            <a:r>
              <a:rPr lang="zh-CN" altLang="en-US" dirty="0" smtClean="0"/>
              <a:t>其它编译器（</a:t>
            </a:r>
            <a:r>
              <a:rPr lang="zh-CN" altLang="en-US" dirty="0"/>
              <a:t>版本</a:t>
            </a:r>
            <a:r>
              <a:rPr lang="zh-CN" altLang="en-US" dirty="0" smtClean="0"/>
              <a:t>）未测</a:t>
            </a:r>
            <a:endParaRPr lang="zh-CN" altLang="zh-C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基本用法：无版本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2400" kern="0" dirty="0" err="1">
                <a:solidFill>
                  <a:srgbClr val="0000FF"/>
                </a:solidFill>
                <a:ea typeface="Tahoma" pitchFamily="34" charset="0"/>
                <a:cs typeface="Tahoma" pitchFamily="34" charset="0"/>
              </a:rPr>
              <a:t>struct</a:t>
            </a:r>
            <a:r>
              <a:rPr lang="en-US" altLang="zh-CN" sz="2400" kern="0" dirty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MyData1 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{</a:t>
            </a:r>
            <a:endParaRPr lang="zh-CN" altLang="zh-CN" sz="2400" kern="100" dirty="0">
              <a:ea typeface="GungsuhChe" pitchFamily="49" charset="-127"/>
              <a:cs typeface="Tahoma" pitchFamily="34" charset="0"/>
            </a:endParaRPr>
          </a:p>
          <a:p>
            <a:pPr>
              <a:buNone/>
            </a:pPr>
            <a:r>
              <a:rPr lang="en-US" altLang="zh-CN" sz="2400" kern="0" dirty="0">
                <a:ea typeface="Tahoma" pitchFamily="34" charset="0"/>
                <a:cs typeface="Tahoma" pitchFamily="34" charset="0"/>
              </a:rPr>
              <a:t>	</a:t>
            </a:r>
            <a:r>
              <a:rPr lang="en-US" altLang="zh-CN" sz="2400" kern="0" dirty="0" err="1">
                <a:solidFill>
                  <a:srgbClr val="0000FF"/>
                </a:solidFill>
                <a:ea typeface="Tahoma" pitchFamily="34" charset="0"/>
                <a:cs typeface="Tahoma" pitchFamily="34" charset="0"/>
              </a:rPr>
              <a:t>int</a:t>
            </a:r>
            <a:r>
              <a:rPr lang="en-US" altLang="zh-CN" sz="2400" kern="0" dirty="0">
                <a:ea typeface="Tahoma" pitchFamily="34" charset="0"/>
                <a:cs typeface="Tahoma" pitchFamily="34" charset="0"/>
              </a:rPr>
              <a:t>  </a:t>
            </a:r>
            <a:r>
              <a:rPr lang="en-US" altLang="zh-CN" sz="2400" kern="0" dirty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a</a:t>
            </a:r>
            <a:r>
              <a:rPr lang="en-US" altLang="zh-CN" sz="2400" kern="0" dirty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,</a:t>
            </a:r>
            <a:r>
              <a:rPr lang="en-US" altLang="zh-CN" sz="2400" kern="0" dirty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b</a:t>
            </a:r>
            <a:r>
              <a:rPr lang="en-US" altLang="zh-CN" sz="2400" kern="0" dirty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,</a:t>
            </a:r>
            <a:r>
              <a:rPr lang="en-US" altLang="zh-CN" sz="2400" kern="0" dirty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c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; 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	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std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::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string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d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;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 	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std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::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set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&lt;</a:t>
            </a:r>
            <a:r>
              <a:rPr lang="en-US" altLang="zh-CN" sz="2400" kern="0" dirty="0" err="1" smtClean="0">
                <a:solidFill>
                  <a:srgbClr val="0000FF"/>
                </a:solidFill>
                <a:ea typeface="Tahoma" pitchFamily="34" charset="0"/>
                <a:cs typeface="Tahoma" pitchFamily="34" charset="0"/>
              </a:rPr>
              <a:t>int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&gt;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e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;</a:t>
            </a:r>
            <a:endParaRPr lang="zh-CN" altLang="zh-CN" sz="2400" kern="100" dirty="0" smtClean="0">
              <a:ea typeface="GungsuhChe" pitchFamily="49" charset="-127"/>
              <a:cs typeface="Tahoma" pitchFamily="34" charset="0"/>
            </a:endParaRPr>
          </a:p>
          <a:p>
            <a:pPr>
              <a:buNone/>
            </a:pP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	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var_int32_t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f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;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  </a:t>
            </a:r>
            <a:r>
              <a:rPr lang="en-US" altLang="zh-CN" sz="2400" kern="0" dirty="0" smtClean="0">
                <a:solidFill>
                  <a:srgbClr val="008000"/>
                </a:solidFill>
                <a:ea typeface="Tahoma" pitchFamily="34" charset="0"/>
                <a:cs typeface="Tahoma" pitchFamily="34" charset="0"/>
              </a:rPr>
              <a:t>// </a:t>
            </a:r>
            <a:r>
              <a:rPr lang="en-US" altLang="zh-CN" sz="2400" kern="0" dirty="0" err="1" smtClean="0">
                <a:solidFill>
                  <a:srgbClr val="008000"/>
                </a:solidFill>
                <a:ea typeface="Tahoma" pitchFamily="34" charset="0"/>
                <a:cs typeface="Tahoma" pitchFamily="34" charset="0"/>
              </a:rPr>
              <a:t>f</a:t>
            </a:r>
            <a:r>
              <a:rPr lang="en-US" altLang="zh-CN" sz="2400" kern="0" dirty="0" err="1" smtClean="0">
                <a:solidFill>
                  <a:srgbClr val="008000"/>
                </a:solidFill>
                <a:ea typeface="Tahoma" pitchFamily="34" charset="0"/>
                <a:cs typeface="Tahoma" pitchFamily="34" charset="0"/>
              </a:rPr>
              <a:t>.t</a:t>
            </a:r>
            <a:r>
              <a:rPr lang="en-US" altLang="zh-CN" sz="2400" kern="0" dirty="0" smtClean="0">
                <a:solidFill>
                  <a:srgbClr val="008000"/>
                </a:solidFill>
                <a:ea typeface="Tahoma" pitchFamily="34" charset="0"/>
                <a:cs typeface="Tahoma" pitchFamily="34" charset="0"/>
              </a:rPr>
              <a:t> is int32</a:t>
            </a:r>
            <a:endParaRPr lang="zh-CN" altLang="zh-CN" sz="2400" kern="100" dirty="0" smtClean="0">
              <a:ea typeface="GungsuhChe" pitchFamily="49" charset="-127"/>
              <a:cs typeface="Tahoma" pitchFamily="34" charset="0"/>
            </a:endParaRPr>
          </a:p>
          <a:p>
            <a:pPr>
              <a:buNone/>
            </a:pP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	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var_uint64_t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g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;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 smtClean="0">
                <a:solidFill>
                  <a:srgbClr val="008000"/>
                </a:solidFill>
                <a:ea typeface="Tahoma" pitchFamily="34" charset="0"/>
                <a:cs typeface="Tahoma" pitchFamily="34" charset="0"/>
              </a:rPr>
              <a:t>// </a:t>
            </a:r>
            <a:r>
              <a:rPr lang="en-US" altLang="zh-CN" sz="2400" kern="0" dirty="0" err="1" smtClean="0">
                <a:solidFill>
                  <a:srgbClr val="008000"/>
                </a:solidFill>
                <a:ea typeface="Tahoma" pitchFamily="34" charset="0"/>
                <a:cs typeface="Tahoma" pitchFamily="34" charset="0"/>
              </a:rPr>
              <a:t>g.t</a:t>
            </a:r>
            <a:r>
              <a:rPr lang="en-US" altLang="zh-CN" sz="2400" kern="0" dirty="0" smtClean="0">
                <a:solidFill>
                  <a:srgbClr val="008000"/>
                </a:solidFill>
                <a:ea typeface="Tahoma" pitchFamily="34" charset="0"/>
                <a:cs typeface="Tahoma" pitchFamily="34" charset="0"/>
              </a:rPr>
              <a:t> is uint64</a:t>
            </a:r>
            <a:endParaRPr lang="zh-CN" altLang="zh-CN" sz="2400" kern="100" dirty="0" smtClean="0">
              <a:ea typeface="GungsuhChe" pitchFamily="49" charset="-127"/>
              <a:cs typeface="Tahoma" pitchFamily="34" charset="0"/>
            </a:endParaRPr>
          </a:p>
          <a:p>
            <a:pPr>
              <a:buNone/>
            </a:pP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	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std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::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map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&lt;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std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::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string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,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 err="1" smtClean="0">
                <a:solidFill>
                  <a:srgbClr val="0000FF"/>
                </a:solidFill>
                <a:ea typeface="Tahoma" pitchFamily="34" charset="0"/>
                <a:cs typeface="Tahoma" pitchFamily="34" charset="0"/>
              </a:rPr>
              <a:t>int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&gt;</a:t>
            </a:r>
            <a:r>
              <a:rPr lang="en-US" altLang="zh-CN" sz="2400" kern="0" dirty="0" smtClean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h</a:t>
            </a: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;</a:t>
            </a:r>
            <a:endParaRPr lang="zh-CN" altLang="zh-CN" sz="2400" kern="100" dirty="0" smtClean="0">
              <a:ea typeface="GungsuhChe" pitchFamily="49" charset="-127"/>
              <a:cs typeface="Tahoma" pitchFamily="34" charset="0"/>
            </a:endParaRPr>
          </a:p>
          <a:p>
            <a:pPr>
              <a:spcBef>
                <a:spcPts val="2400"/>
              </a:spcBef>
              <a:buNone/>
            </a:pPr>
            <a:r>
              <a:rPr lang="en-US" altLang="zh-CN" sz="2400" kern="0" dirty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 </a:t>
            </a:r>
            <a:r>
              <a:rPr lang="en-US" altLang="zh-CN" sz="2400" kern="0" dirty="0">
                <a:ea typeface="Tahoma" pitchFamily="34" charset="0"/>
                <a:cs typeface="Tahoma" pitchFamily="34" charset="0"/>
              </a:rPr>
              <a:t>	</a:t>
            </a:r>
            <a:r>
              <a:rPr lang="en-US" altLang="zh-CN" sz="2400" kern="0" dirty="0">
                <a:solidFill>
                  <a:srgbClr val="008000"/>
                </a:solidFill>
                <a:ea typeface="Tahoma" pitchFamily="34" charset="0"/>
                <a:cs typeface="Tahoma" pitchFamily="34" charset="0"/>
              </a:rPr>
              <a:t>// </a:t>
            </a:r>
            <a:r>
              <a:rPr lang="zh-CN" altLang="zh-CN" sz="2400" kern="0" dirty="0">
                <a:solidFill>
                  <a:srgbClr val="008000"/>
                </a:solidFill>
                <a:ea typeface="GungsuhChe" pitchFamily="49" charset="-127"/>
                <a:cs typeface="Tahoma" pitchFamily="34" charset="0"/>
              </a:rPr>
              <a:t>声明序列化，无</a:t>
            </a:r>
            <a:r>
              <a:rPr lang="zh-CN" altLang="zh-CN" sz="2400" kern="0" dirty="0" smtClean="0">
                <a:solidFill>
                  <a:srgbClr val="008000"/>
                </a:solidFill>
                <a:ea typeface="GungsuhChe" pitchFamily="49" charset="-127"/>
                <a:cs typeface="Tahoma" pitchFamily="34" charset="0"/>
              </a:rPr>
              <a:t>版本控制</a:t>
            </a:r>
            <a:endParaRPr lang="zh-CN" altLang="zh-CN" sz="2400" kern="100" dirty="0">
              <a:ea typeface="GungsuhChe" pitchFamily="49" charset="-127"/>
              <a:cs typeface="Tahoma" pitchFamily="34" charset="0"/>
            </a:endParaRPr>
          </a:p>
          <a:p>
            <a:pPr>
              <a:buNone/>
            </a:pPr>
            <a:r>
              <a:rPr lang="en-US" altLang="zh-CN" sz="2400" kern="0" dirty="0">
                <a:ea typeface="Tahoma" pitchFamily="34" charset="0"/>
                <a:cs typeface="Tahoma" pitchFamily="34" charset="0"/>
              </a:rPr>
              <a:t>	</a:t>
            </a:r>
            <a:r>
              <a:rPr lang="en-US" altLang="zh-CN" sz="2400" kern="0" dirty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DATA_IO_LOAD_SAVE</a:t>
            </a:r>
            <a:r>
              <a:rPr lang="en-US" altLang="zh-CN" sz="2400" kern="0" dirty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(</a:t>
            </a:r>
            <a:r>
              <a:rPr lang="en-US" altLang="zh-CN" sz="2400" kern="0" dirty="0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MyData1</a:t>
            </a:r>
            <a:r>
              <a:rPr lang="en-US" altLang="zh-CN" sz="2400" kern="0" dirty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,</a:t>
            </a:r>
            <a:r>
              <a:rPr lang="en-US" altLang="zh-CN" sz="2400" kern="0" dirty="0">
                <a:ea typeface="Tahoma" pitchFamily="34" charset="0"/>
                <a:cs typeface="Tahoma" pitchFamily="34" charset="0"/>
              </a:rPr>
              <a:t> </a:t>
            </a:r>
            <a:r>
              <a:rPr lang="en-US" altLang="zh-CN" sz="2400" kern="0" dirty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&amp;</a:t>
            </a:r>
            <a:r>
              <a:rPr lang="en-US" altLang="zh-CN" sz="2400" kern="0" dirty="0" err="1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a</a:t>
            </a:r>
            <a:r>
              <a:rPr lang="en-US" altLang="zh-CN" sz="2400" kern="0" dirty="0" err="1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&amp;</a:t>
            </a:r>
            <a:r>
              <a:rPr lang="en-US" altLang="zh-CN" sz="2400" kern="0" dirty="0" err="1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b</a:t>
            </a:r>
            <a:r>
              <a:rPr lang="en-US" altLang="zh-CN" sz="2400" kern="0" dirty="0" err="1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&amp;</a:t>
            </a:r>
            <a:r>
              <a:rPr lang="en-US" altLang="zh-CN" sz="2400" kern="0" dirty="0" err="1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c</a:t>
            </a:r>
            <a:r>
              <a:rPr lang="en-US" altLang="zh-CN" sz="2400" kern="0" dirty="0" err="1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&amp;</a:t>
            </a:r>
            <a:r>
              <a:rPr lang="en-US" altLang="zh-CN" sz="2400" kern="0" dirty="0" err="1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d</a:t>
            </a:r>
            <a:r>
              <a:rPr lang="en-US" altLang="zh-CN" sz="2400" kern="0" dirty="0" err="1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&amp;</a:t>
            </a:r>
            <a:r>
              <a:rPr lang="en-US" altLang="zh-CN" sz="2400" kern="0" dirty="0" err="1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e</a:t>
            </a:r>
            <a:r>
              <a:rPr lang="en-US" altLang="zh-CN" sz="2400" kern="0" dirty="0" err="1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&amp;</a:t>
            </a:r>
            <a:r>
              <a:rPr lang="en-US" altLang="zh-CN" sz="2400" kern="0" dirty="0" err="1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f</a:t>
            </a:r>
            <a:r>
              <a:rPr lang="en-US" altLang="zh-CN" sz="2400" kern="0" dirty="0" err="1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&amp;</a:t>
            </a:r>
            <a:r>
              <a:rPr lang="en-US" altLang="zh-CN" sz="2400" kern="0" dirty="0" err="1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g</a:t>
            </a:r>
            <a:r>
              <a:rPr lang="en-US" altLang="zh-CN" sz="2400" kern="0" dirty="0" err="1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&amp;</a:t>
            </a:r>
            <a:r>
              <a:rPr lang="en-US" altLang="zh-CN" sz="2400" kern="0" dirty="0" err="1">
                <a:solidFill>
                  <a:srgbClr val="020002"/>
                </a:solidFill>
                <a:ea typeface="Tahoma" pitchFamily="34" charset="0"/>
                <a:cs typeface="Tahoma" pitchFamily="34" charset="0"/>
              </a:rPr>
              <a:t>h</a:t>
            </a:r>
            <a:r>
              <a:rPr lang="en-US" altLang="zh-CN" sz="2400" kern="0" dirty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)</a:t>
            </a:r>
            <a:endParaRPr lang="zh-CN" altLang="zh-CN" sz="2400" kern="100" dirty="0">
              <a:ea typeface="GungsuhChe" pitchFamily="49" charset="-127"/>
              <a:cs typeface="Tahoma" pitchFamily="34" charset="0"/>
            </a:endParaRPr>
          </a:p>
          <a:p>
            <a:pPr>
              <a:buNone/>
            </a:pPr>
            <a:r>
              <a:rPr lang="en-US" altLang="zh-CN" sz="2400" kern="0" dirty="0" smtClean="0">
                <a:solidFill>
                  <a:srgbClr val="800080"/>
                </a:solidFill>
                <a:ea typeface="Tahoma" pitchFamily="34" charset="0"/>
                <a:cs typeface="Tahoma" pitchFamily="34" charset="0"/>
              </a:rPr>
              <a:t>};</a:t>
            </a:r>
            <a:endParaRPr lang="zh-CN" altLang="zh-CN" sz="2400" kern="100" dirty="0">
              <a:ea typeface="GungsuhChe" pitchFamily="49" charset="-127"/>
              <a:cs typeface="Tahoma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基本用法：有版本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2200" kern="0" dirty="0" err="1">
                <a:solidFill>
                  <a:srgbClr val="0000FF"/>
                </a:solidFill>
                <a:ea typeface="GungsuhChe" pitchFamily="49" charset="-127"/>
                <a:cs typeface="Times New Roman"/>
              </a:rPr>
              <a:t>struct</a:t>
            </a:r>
            <a:r>
              <a:rPr lang="en-US" altLang="zh-CN" sz="22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MyData2 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{</a:t>
            </a:r>
            <a:endParaRPr lang="zh-CN" altLang="zh-CN" sz="22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	</a:t>
            </a:r>
            <a:r>
              <a:rPr lang="en-US" altLang="zh-CN" sz="2200" kern="0" dirty="0" err="1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int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,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b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,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c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	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int32_t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 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uint64_t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e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endParaRPr lang="zh-CN" altLang="zh-CN" sz="22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	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std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::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string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f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 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std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::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set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&lt;</a:t>
            </a:r>
            <a:r>
              <a:rPr lang="en-US" altLang="zh-CN" sz="2200" kern="0" dirty="0" err="1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int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&gt;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g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 </a:t>
            </a:r>
            <a:endParaRPr lang="zh-CN" altLang="zh-CN" sz="22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	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std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::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map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&lt;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std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::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string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,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std</a:t>
            </a:r>
            <a:r>
              <a:rPr lang="en-US" altLang="zh-CN" sz="2200" kern="0" dirty="0" smtClean="0">
                <a:solidFill>
                  <a:srgbClr val="7030A0"/>
                </a:solidFill>
                <a:ea typeface="GungsuhChe" pitchFamily="49" charset="-127"/>
                <a:cs typeface="Times New Roman"/>
              </a:rPr>
              <a:t>::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vector</a:t>
            </a:r>
            <a:r>
              <a:rPr lang="en-US" altLang="zh-CN" sz="2200" kern="0" dirty="0" smtClean="0">
                <a:solidFill>
                  <a:srgbClr val="7030A0"/>
                </a:solidFill>
                <a:ea typeface="GungsuhChe" pitchFamily="49" charset="-127"/>
                <a:cs typeface="Times New Roman"/>
              </a:rPr>
              <a:t>&lt;</a:t>
            </a:r>
            <a:r>
              <a:rPr lang="en-US" altLang="zh-CN" sz="2200" kern="0" dirty="0" err="1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int</a:t>
            </a:r>
            <a:r>
              <a:rPr lang="en-US" altLang="zh-CN" sz="2200" kern="0" dirty="0" smtClean="0">
                <a:solidFill>
                  <a:srgbClr val="7030A0"/>
                </a:solidFill>
                <a:ea typeface="GungsuhChe" pitchFamily="49" charset="-127"/>
                <a:cs typeface="Times New Roman"/>
              </a:rPr>
              <a:t>&gt;</a:t>
            </a:r>
            <a:r>
              <a:rPr lang="en-US" altLang="zh-CN" sz="2200" kern="0" dirty="0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&gt;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h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endParaRPr lang="zh-CN" altLang="zh-CN" sz="2200" kern="100" dirty="0" smtClean="0">
              <a:ea typeface="GungsuhChe" pitchFamily="49" charset="-127"/>
              <a:cs typeface="Times New Roman"/>
            </a:endParaRPr>
          </a:p>
          <a:p>
            <a:pPr>
              <a:spcBef>
                <a:spcPts val="2400"/>
              </a:spcBef>
              <a:buNone/>
            </a:pPr>
            <a:r>
              <a:rPr lang="en-US" altLang="zh-CN" sz="2200" kern="0" dirty="0">
                <a:ea typeface="GungsuhChe" pitchFamily="49" charset="-127"/>
                <a:cs typeface="Times New Roman"/>
              </a:rPr>
              <a:t>	</a:t>
            </a:r>
            <a:r>
              <a:rPr lang="en-US" altLang="zh-CN" sz="2200" kern="0" dirty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zh-CN" sz="2200" kern="0" dirty="0">
                <a:solidFill>
                  <a:srgbClr val="008000"/>
                </a:solidFill>
                <a:ea typeface="GungsuhChe" pitchFamily="49" charset="-127"/>
                <a:cs typeface="Courier New"/>
              </a:rPr>
              <a:t>声明序列化，有版本控制</a:t>
            </a:r>
            <a:endParaRPr lang="zh-CN" altLang="zh-CN" sz="22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>
                <a:ea typeface="GungsuhChe" pitchFamily="49" charset="-127"/>
                <a:cs typeface="Times New Roman"/>
              </a:rPr>
              <a:t>	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DATA_IO_LOAD_SAVE_</a:t>
            </a:r>
            <a:r>
              <a:rPr lang="en-US" altLang="zh-CN" sz="2200" kern="0" dirty="0" smtClean="0">
                <a:solidFill>
                  <a:srgbClr val="C00000"/>
                </a:solidFill>
                <a:ea typeface="GungsuhChe" pitchFamily="49" charset="-127"/>
                <a:cs typeface="Times New Roman"/>
              </a:rPr>
              <a:t>V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MyData2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, </a:t>
            </a:r>
            <a:r>
              <a:rPr lang="en-US" altLang="zh-CN" sz="2200" kern="0" dirty="0" smtClean="0">
                <a:solidFill>
                  <a:srgbClr val="FF0000"/>
                </a:solidFill>
                <a:ea typeface="GungsuhChe" pitchFamily="49" charset="-127"/>
                <a:cs typeface="Times New Roman"/>
              </a:rPr>
              <a:t>1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,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zh-CN" sz="2200" kern="0" dirty="0">
                <a:solidFill>
                  <a:srgbClr val="008000"/>
                </a:solidFill>
                <a:ea typeface="GungsuhChe" pitchFamily="49" charset="-127"/>
                <a:cs typeface="Courier New"/>
              </a:rPr>
              <a:t>当前版本</a:t>
            </a:r>
            <a:endParaRPr lang="zh-CN" altLang="zh-CN" sz="22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		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2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</a:t>
            </a:r>
            <a:r>
              <a:rPr lang="en-US" altLang="zh-CN" sz="22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2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b</a:t>
            </a:r>
            <a:r>
              <a:rPr lang="en-US" altLang="zh-CN" sz="22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2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c</a:t>
            </a:r>
            <a:endParaRPr lang="zh-CN" altLang="zh-CN" sz="22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		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2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as_var_int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)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int32, </a:t>
            </a:r>
            <a:r>
              <a:rPr lang="zh-CN" altLang="zh-CN" sz="22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作为</a:t>
            </a:r>
            <a:r>
              <a:rPr lang="en-US" altLang="zh-CN" sz="22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 </a:t>
            </a:r>
            <a:r>
              <a:rPr lang="en-US" altLang="zh-CN" sz="22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var_int32 </a:t>
            </a:r>
            <a:r>
              <a:rPr lang="zh-CN" altLang="zh-CN" sz="22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存储</a:t>
            </a:r>
            <a:endParaRPr lang="zh-CN" altLang="zh-CN" sz="22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		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2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as_var_int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e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)</a:t>
            </a: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2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uint64, </a:t>
            </a:r>
            <a:r>
              <a:rPr lang="zh-CN" altLang="zh-CN" sz="22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作为</a:t>
            </a:r>
            <a:r>
              <a:rPr lang="en-US" altLang="zh-CN" sz="22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 </a:t>
            </a:r>
            <a:r>
              <a:rPr lang="en-US" altLang="zh-CN" sz="22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var_uint64 </a:t>
            </a:r>
            <a:r>
              <a:rPr lang="zh-CN" altLang="zh-CN" sz="22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存储</a:t>
            </a:r>
            <a:endParaRPr lang="zh-CN" altLang="zh-CN" sz="22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 smtClean="0">
                <a:ea typeface="GungsuhChe" pitchFamily="49" charset="-127"/>
                <a:cs typeface="Times New Roman"/>
              </a:rPr>
              <a:t>		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2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f</a:t>
            </a:r>
            <a:r>
              <a:rPr lang="en-US" altLang="zh-CN" sz="22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2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g</a:t>
            </a:r>
            <a:r>
              <a:rPr lang="en-US" altLang="zh-CN" sz="22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2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h</a:t>
            </a:r>
            <a:endParaRPr lang="en-US" altLang="zh-CN" sz="2200" kern="0" dirty="0" smtClean="0">
              <a:solidFill>
                <a:srgbClr val="020002"/>
              </a:solidFill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		</a:t>
            </a: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)</a:t>
            </a:r>
            <a:endParaRPr lang="zh-CN" altLang="zh-CN" sz="22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2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};</a:t>
            </a:r>
            <a:endParaRPr lang="zh-CN" altLang="en-US" sz="2200" dirty="0">
              <a:ea typeface="GungsuhChe" pitchFamily="49" charset="-127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2222497" y="1460419"/>
            <a:ext cx="1928826" cy="35719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圆角矩形 3"/>
          <p:cNvSpPr/>
          <p:nvPr/>
        </p:nvSpPr>
        <p:spPr>
          <a:xfrm>
            <a:off x="928662" y="3571876"/>
            <a:ext cx="6429420" cy="142876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有版本：向后兼容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149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2000" kern="0" dirty="0" err="1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struct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MyData3 : </a:t>
            </a:r>
            <a:r>
              <a:rPr lang="en-US" altLang="zh-CN" sz="2000" kern="0" dirty="0" smtClean="0">
                <a:solidFill>
                  <a:srgbClr val="050BF9"/>
                </a:solidFill>
                <a:ea typeface="GungsuhChe" pitchFamily="49" charset="-127"/>
                <a:cs typeface="Times New Roman"/>
              </a:rPr>
              <a:t>public</a:t>
            </a:r>
            <a:r>
              <a:rPr lang="en-US" altLang="zh-CN" sz="20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 MyData2 </a:t>
            </a:r>
            <a:r>
              <a:rPr lang="en-US" altLang="zh-CN" sz="20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{</a:t>
            </a:r>
            <a:endParaRPr lang="zh-CN" altLang="zh-CN" sz="20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	std</a:t>
            </a:r>
            <a:r>
              <a:rPr lang="en-US" altLang="zh-CN" sz="20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::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multimap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&lt;</a:t>
            </a:r>
            <a:r>
              <a:rPr lang="en-US" altLang="zh-CN" sz="2000" kern="0" dirty="0" err="1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int</a:t>
            </a:r>
            <a:r>
              <a:rPr lang="en-US" altLang="zh-CN" sz="2000" kern="0" dirty="0" smtClean="0">
                <a:solidFill>
                  <a:srgbClr val="7030A0"/>
                </a:solidFill>
                <a:ea typeface="GungsuhChe" pitchFamily="49" charset="-127"/>
                <a:cs typeface="Times New Roman"/>
              </a:rPr>
              <a:t>,</a:t>
            </a:r>
            <a:r>
              <a:rPr lang="en-US" altLang="zh-CN" sz="2000" kern="0" dirty="0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std</a:t>
            </a:r>
            <a:r>
              <a:rPr lang="en-US" altLang="zh-CN" sz="2000" kern="0" dirty="0" smtClean="0">
                <a:solidFill>
                  <a:srgbClr val="7030A0"/>
                </a:solidFill>
                <a:ea typeface="GungsuhChe" pitchFamily="49" charset="-127"/>
                <a:cs typeface="Times New Roman"/>
              </a:rPr>
              <a:t>::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list</a:t>
            </a:r>
            <a:r>
              <a:rPr lang="en-US" altLang="zh-CN" sz="2000" kern="0" dirty="0" smtClean="0">
                <a:solidFill>
                  <a:srgbClr val="7030A0"/>
                </a:solidFill>
                <a:ea typeface="GungsuhChe" pitchFamily="49" charset="-127"/>
                <a:cs typeface="Times New Roman"/>
              </a:rPr>
              <a:t>&lt;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vector</a:t>
            </a:r>
            <a:r>
              <a:rPr lang="en-US" altLang="zh-CN" sz="2000" kern="0" dirty="0" smtClean="0">
                <a:solidFill>
                  <a:srgbClr val="7030A0"/>
                </a:solidFill>
                <a:ea typeface="GungsuhChe" pitchFamily="49" charset="-127"/>
                <a:cs typeface="Times New Roman"/>
              </a:rPr>
              <a:t>&lt;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string</a:t>
            </a:r>
            <a:r>
              <a:rPr lang="en-US" altLang="zh-CN" sz="2000" kern="0" dirty="0" smtClean="0">
                <a:solidFill>
                  <a:srgbClr val="7030A0"/>
                </a:solidFill>
                <a:ea typeface="GungsuhChe" pitchFamily="49" charset="-127"/>
                <a:cs typeface="Times New Roman"/>
              </a:rPr>
              <a:t>&gt;&gt;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&gt;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 err="1">
                <a:solidFill>
                  <a:srgbClr val="020002"/>
                </a:solidFill>
                <a:ea typeface="GungsuhChe" pitchFamily="49" charset="-127"/>
                <a:cs typeface="Times New Roman"/>
              </a:rPr>
              <a:t>i</a:t>
            </a:r>
            <a:r>
              <a:rPr lang="en-US" altLang="zh-CN" sz="20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endParaRPr lang="zh-CN" altLang="zh-CN" sz="20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 </a:t>
            </a:r>
            <a:r>
              <a:rPr lang="en-US" altLang="zh-CN" sz="2000" kern="0" dirty="0">
                <a:ea typeface="GungsuhChe" pitchFamily="49" charset="-127"/>
                <a:cs typeface="Times New Roman"/>
              </a:rPr>
              <a:t>	</a:t>
            </a:r>
            <a:r>
              <a:rPr lang="en-US" altLang="zh-CN" sz="2000" kern="0" dirty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unsigned</a:t>
            </a:r>
            <a:r>
              <a:rPr lang="en-US" altLang="zh-CN" sz="20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version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r>
              <a:rPr lang="en-US" altLang="zh-CN" sz="20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 </a:t>
            </a:r>
            <a:endParaRPr lang="zh-CN" altLang="zh-CN" sz="2000" kern="100" dirty="0">
              <a:ea typeface="GungsuhChe" pitchFamily="49" charset="-127"/>
              <a:cs typeface="Times New Roman"/>
            </a:endParaRPr>
          </a:p>
          <a:p>
            <a:pPr>
              <a:spcBef>
                <a:spcPts val="2400"/>
              </a:spcBef>
              <a:buNone/>
            </a:pPr>
            <a:r>
              <a:rPr lang="en-US" altLang="zh-CN" sz="2000" kern="0" dirty="0">
                <a:ea typeface="GungsuhChe" pitchFamily="49" charset="-127"/>
                <a:cs typeface="Times New Roman"/>
              </a:rPr>
              <a:t>	</a:t>
            </a:r>
            <a:r>
              <a:rPr lang="en-US" altLang="zh-CN" sz="2000" kern="0" dirty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zh-CN" sz="2000" kern="0" dirty="0">
                <a:solidFill>
                  <a:srgbClr val="008000"/>
                </a:solidFill>
                <a:ea typeface="GungsuhChe" pitchFamily="49" charset="-127"/>
                <a:cs typeface="Courier New"/>
              </a:rPr>
              <a:t>声明序列化，有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版本控制</a:t>
            </a:r>
            <a:r>
              <a:rPr lang="zh-CN" altLang="en-US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，这是新版数据</a:t>
            </a:r>
            <a:endParaRPr lang="zh-CN" altLang="zh-CN" sz="20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>
                <a:ea typeface="GungsuhChe" pitchFamily="49" charset="-127"/>
                <a:cs typeface="Times New Roman"/>
              </a:rPr>
              <a:t>	</a:t>
            </a:r>
            <a:r>
              <a:rPr lang="en-US" altLang="zh-CN" sz="20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DATA_IO_LOAD_SAVE_</a:t>
            </a:r>
            <a:r>
              <a:rPr lang="en-US" altLang="zh-CN" sz="2000" kern="0" dirty="0" smtClean="0">
                <a:solidFill>
                  <a:srgbClr val="C00000"/>
                </a:solidFill>
                <a:ea typeface="GungsuhChe" pitchFamily="49" charset="-127"/>
                <a:cs typeface="Times New Roman"/>
              </a:rPr>
              <a:t>V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0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MyData3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, </a:t>
            </a:r>
            <a:r>
              <a:rPr lang="en-US" altLang="zh-CN" sz="2000" kern="0" dirty="0" smtClean="0">
                <a:solidFill>
                  <a:srgbClr val="FF0000"/>
                </a:solidFill>
                <a:ea typeface="GungsuhChe" pitchFamily="49" charset="-127"/>
                <a:cs typeface="Times New Roman"/>
              </a:rPr>
              <a:t>2</a:t>
            </a:r>
            <a:r>
              <a:rPr lang="en-US" altLang="zh-CN" sz="20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,</a:t>
            </a:r>
            <a:r>
              <a:rPr lang="en-US" altLang="zh-CN" sz="20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zh-CN" sz="2000" kern="0" dirty="0">
                <a:solidFill>
                  <a:srgbClr val="008000"/>
                </a:solidFill>
                <a:ea typeface="GungsuhChe" pitchFamily="49" charset="-127"/>
                <a:cs typeface="Courier New"/>
              </a:rPr>
              <a:t>当前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版本</a:t>
            </a:r>
            <a:endParaRPr lang="zh-CN" altLang="zh-CN" sz="20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		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</a:t>
            </a:r>
            <a:r>
              <a:rPr lang="en-US" altLang="zh-CN" sz="20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b</a:t>
            </a:r>
            <a:r>
              <a:rPr lang="en-US" altLang="zh-CN" sz="20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c</a:t>
            </a:r>
            <a:endParaRPr lang="zh-CN" altLang="zh-CN" sz="20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		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as_var_int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0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)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int32, 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作为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 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var_int32 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存储</a:t>
            </a:r>
            <a:endParaRPr lang="zh-CN" altLang="zh-CN" sz="20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		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as_var_int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0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e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)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uint64, 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作为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 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var_uint64 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存储</a:t>
            </a:r>
            <a:endParaRPr lang="zh-CN" altLang="zh-CN" sz="20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		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f</a:t>
            </a:r>
            <a:r>
              <a:rPr lang="en-US" altLang="zh-CN" sz="20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g</a:t>
            </a:r>
            <a:r>
              <a:rPr lang="en-US" altLang="zh-CN" sz="20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h</a:t>
            </a:r>
            <a:endParaRPr lang="zh-CN" altLang="zh-CN" sz="20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		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vmg</a:t>
            </a:r>
            <a:r>
              <a:rPr lang="en-US" altLang="zh-CN" sz="20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.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since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000" kern="0" dirty="0" smtClean="0">
                <a:solidFill>
                  <a:srgbClr val="FF0000"/>
                </a:solidFill>
                <a:ea typeface="GungsuhChe" pitchFamily="49" charset="-127"/>
                <a:cs typeface="Times New Roman"/>
              </a:rPr>
              <a:t>2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,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i</a:t>
            </a: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)</a:t>
            </a:r>
            <a:r>
              <a:rPr lang="en-US" altLang="zh-CN" sz="20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1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zh-CN" sz="14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版本</a:t>
            </a:r>
            <a:r>
              <a:rPr lang="en-US" altLang="zh-CN" sz="1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2 </a:t>
            </a:r>
            <a:r>
              <a:rPr lang="zh-CN" altLang="zh-CN" sz="14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新增了成员</a:t>
            </a:r>
            <a:r>
              <a:rPr lang="en-US" altLang="zh-CN" sz="1400" kern="0" dirty="0" err="1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i</a:t>
            </a:r>
            <a:r>
              <a:rPr lang="en-US" altLang="zh-CN" sz="1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.(</a:t>
            </a:r>
            <a:r>
              <a:rPr lang="en-US" altLang="zh-CN" sz="1400" kern="0" dirty="0" err="1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vmg</a:t>
            </a:r>
            <a:r>
              <a:rPr lang="zh-CN" altLang="zh-CN" sz="14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是宏定义</a:t>
            </a:r>
            <a:r>
              <a:rPr lang="zh-CN" altLang="en-US" sz="14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内的</a:t>
            </a:r>
            <a:r>
              <a:rPr lang="zh-CN" altLang="zh-CN" sz="14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函数的局部变量</a:t>
            </a:r>
            <a:r>
              <a:rPr lang="en-US" altLang="zh-CN" sz="1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)</a:t>
            </a:r>
            <a:endParaRPr lang="zh-CN" altLang="zh-CN" sz="14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>
                <a:ea typeface="GungsuhChe" pitchFamily="49" charset="-127"/>
                <a:cs typeface="Times New Roman"/>
              </a:rPr>
              <a:t>		</a:t>
            </a:r>
            <a:r>
              <a:rPr lang="en-US" altLang="zh-CN" sz="20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&amp;</a:t>
            </a:r>
            <a:r>
              <a:rPr lang="en-US" altLang="zh-CN" sz="2000" kern="0" dirty="0" err="1">
                <a:solidFill>
                  <a:srgbClr val="020002"/>
                </a:solidFill>
                <a:ea typeface="GungsuhChe" pitchFamily="49" charset="-127"/>
                <a:cs typeface="Times New Roman"/>
              </a:rPr>
              <a:t>vmg</a:t>
            </a:r>
            <a:r>
              <a:rPr lang="en-US" altLang="zh-CN" sz="2000" kern="0" dirty="0" err="1">
                <a:solidFill>
                  <a:srgbClr val="800080"/>
                </a:solidFill>
                <a:ea typeface="GungsuhChe" pitchFamily="49" charset="-127"/>
                <a:cs typeface="Times New Roman"/>
              </a:rPr>
              <a:t>.</a:t>
            </a:r>
            <a:r>
              <a:rPr lang="en-US" altLang="zh-CN" sz="2000" kern="0" dirty="0" err="1">
                <a:solidFill>
                  <a:srgbClr val="020002"/>
                </a:solidFill>
                <a:ea typeface="GungsuhChe" pitchFamily="49" charset="-127"/>
                <a:cs typeface="Times New Roman"/>
              </a:rPr>
              <a:t>get_version</a:t>
            </a:r>
            <a:r>
              <a:rPr lang="en-US" altLang="zh-CN" sz="20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000" kern="0" dirty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version</a:t>
            </a:r>
            <a:r>
              <a:rPr lang="en-US" altLang="zh-CN" sz="20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)</a:t>
            </a:r>
            <a:r>
              <a:rPr lang="en-US" altLang="zh-CN" sz="20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1600" kern="0" dirty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zh-CN" sz="1600" kern="0" dirty="0">
                <a:solidFill>
                  <a:srgbClr val="008000"/>
                </a:solidFill>
                <a:ea typeface="GungsuhChe" pitchFamily="49" charset="-127"/>
                <a:cs typeface="Courier New"/>
              </a:rPr>
              <a:t>如果需要，将版本值存入</a:t>
            </a:r>
            <a:r>
              <a:rPr lang="en-US" altLang="zh-CN" sz="1600" kern="0" dirty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version </a:t>
            </a:r>
            <a:r>
              <a:rPr lang="zh-CN" altLang="zh-CN" sz="1600" kern="0" dirty="0">
                <a:solidFill>
                  <a:srgbClr val="008000"/>
                </a:solidFill>
                <a:ea typeface="GungsuhChe" pitchFamily="49" charset="-127"/>
                <a:cs typeface="Courier New"/>
              </a:rPr>
              <a:t>成员</a:t>
            </a:r>
            <a:endParaRPr lang="zh-CN" altLang="zh-CN" sz="16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>
                <a:ea typeface="GungsuhChe" pitchFamily="49" charset="-127"/>
                <a:cs typeface="Times New Roman"/>
              </a:rPr>
              <a:t>		</a:t>
            </a:r>
            <a:r>
              <a:rPr lang="en-US" altLang="zh-CN" sz="20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)</a:t>
            </a:r>
            <a:endParaRPr lang="zh-CN" altLang="zh-CN" sz="20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0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};</a:t>
            </a:r>
            <a:endParaRPr lang="zh-CN" altLang="zh-CN" sz="2000" kern="100" dirty="0">
              <a:ea typeface="GungsuhChe" pitchFamily="49" charset="-127"/>
              <a:cs typeface="Times New Roman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500826" y="328612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Old Fields</a:t>
            </a:r>
            <a:endParaRPr lang="zh-CN" altLang="en-US" sz="28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执行序列化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03341"/>
            <a:ext cx="8329642" cy="49831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buNone/>
            </a:pP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MyData1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d1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r>
              <a:rPr lang="en-US" altLang="zh-CN" sz="2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 // and set d1 values ...</a:t>
            </a:r>
            <a:endParaRPr lang="zh-CN" altLang="zh-CN" sz="24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MyData2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d2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r>
              <a:rPr lang="en-US" altLang="zh-CN" sz="2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 // and set d2 values ...</a:t>
            </a:r>
            <a:endParaRPr lang="zh-CN" altLang="zh-CN" sz="24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MyData3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d3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r>
              <a:rPr lang="en-US" altLang="zh-CN" sz="2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 // and set d3 values …</a:t>
            </a:r>
          </a:p>
          <a:p>
            <a:pPr>
              <a:spcBef>
                <a:spcPts val="2400"/>
              </a:spcBef>
              <a:buNone/>
            </a:pP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PortableDataOutput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&lt;</a:t>
            </a: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AutoGrownMemIO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&gt;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output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endParaRPr lang="zh-CN" altLang="zh-CN" sz="24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PortableDataInput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&lt;</a:t>
            </a: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MemIO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&gt;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input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endParaRPr lang="zh-CN" altLang="zh-CN" sz="24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output</a:t>
            </a:r>
            <a:r>
              <a:rPr lang="en-US" altLang="zh-CN" sz="24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.</a:t>
            </a: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resize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400" kern="0" dirty="0" smtClean="0">
                <a:solidFill>
                  <a:srgbClr val="FF0000"/>
                </a:solidFill>
                <a:ea typeface="GungsuhChe" pitchFamily="49" charset="-127"/>
                <a:cs typeface="Times New Roman"/>
              </a:rPr>
              <a:t>1024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);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可选，</a:t>
            </a:r>
            <a:r>
              <a:rPr lang="zh-CN" altLang="en-US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避免频繁扩张，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相当于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 </a:t>
            </a:r>
            <a:r>
              <a:rPr lang="en-US" altLang="zh-CN" sz="2000" kern="0" dirty="0" err="1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vector.reserve</a:t>
            </a:r>
            <a:endParaRPr lang="en-US" altLang="zh-CN" sz="2000" kern="0" dirty="0" smtClean="0">
              <a:solidFill>
                <a:srgbClr val="008000"/>
              </a:solidFill>
              <a:ea typeface="GungsuhChe" pitchFamily="49" charset="-127"/>
              <a:cs typeface="Times New Roman"/>
            </a:endParaRPr>
          </a:p>
          <a:p>
            <a:pPr>
              <a:spcBef>
                <a:spcPts val="2400"/>
              </a:spcBef>
              <a:buNone/>
            </a:pP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output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&lt;&lt;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d1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&lt;&lt;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d2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&lt;&lt;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d3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存储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,</a:t>
            </a:r>
            <a:r>
              <a:rPr lang="zh-CN" altLang="en-US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也可使用 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&amp; </a:t>
            </a:r>
            <a:r>
              <a:rPr lang="zh-CN" altLang="en-US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代替 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&lt;&lt;</a:t>
            </a:r>
            <a:endParaRPr lang="zh-CN" altLang="zh-CN" sz="20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input</a:t>
            </a:r>
            <a:r>
              <a:rPr lang="en-US" altLang="zh-CN" sz="24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.</a:t>
            </a: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set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</a:t>
            </a: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output</a:t>
            </a:r>
            <a:r>
              <a:rPr lang="en-US" altLang="zh-CN" sz="2400" kern="0" dirty="0" err="1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.</a:t>
            </a:r>
            <a:r>
              <a:rPr lang="en-US" altLang="zh-CN" sz="2400" kern="0" dirty="0" err="1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begin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(),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err="1">
                <a:solidFill>
                  <a:srgbClr val="020002"/>
                </a:solidFill>
                <a:ea typeface="GungsuhChe" pitchFamily="49" charset="-127"/>
                <a:cs typeface="Times New Roman"/>
              </a:rPr>
              <a:t>output</a:t>
            </a:r>
            <a:r>
              <a:rPr lang="en-US" altLang="zh-CN" sz="2400" kern="0" dirty="0" err="1">
                <a:solidFill>
                  <a:srgbClr val="800080"/>
                </a:solidFill>
                <a:ea typeface="GungsuhChe" pitchFamily="49" charset="-127"/>
                <a:cs typeface="Times New Roman"/>
              </a:rPr>
              <a:t>.</a:t>
            </a:r>
            <a:r>
              <a:rPr lang="en-US" altLang="zh-CN" sz="2400" kern="0" dirty="0" err="1">
                <a:solidFill>
                  <a:srgbClr val="020002"/>
                </a:solidFill>
                <a:ea typeface="GungsuhChe" pitchFamily="49" charset="-127"/>
                <a:cs typeface="Times New Roman"/>
              </a:rPr>
              <a:t>current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());</a:t>
            </a:r>
            <a:endParaRPr lang="zh-CN" altLang="zh-CN" sz="2400" kern="100" dirty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input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&gt;&gt;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d1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&gt;&gt;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d2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&gt;&gt;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d3</a:t>
            </a:r>
            <a:r>
              <a:rPr lang="en-US" altLang="zh-CN" sz="2400" kern="0" dirty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r>
              <a:rPr lang="en-US" altLang="zh-CN" sz="2400" kern="0" dirty="0">
                <a:ea typeface="GungsuhChe" pitchFamily="49" charset="-127"/>
                <a:cs typeface="Times New Roman"/>
              </a:rPr>
              <a:t> </a:t>
            </a:r>
            <a:r>
              <a:rPr lang="en-US" altLang="zh-CN" sz="2000" kern="0" dirty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载入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,</a:t>
            </a:r>
            <a:r>
              <a:rPr lang="zh-CN" altLang="en-US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也可使用 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&amp; </a:t>
            </a:r>
            <a:r>
              <a:rPr lang="zh-CN" altLang="en-US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代替 </a:t>
            </a:r>
            <a:r>
              <a:rPr lang="en-US" altLang="zh-CN" sz="2000" kern="0" dirty="0" smtClean="0">
                <a:solidFill>
                  <a:srgbClr val="008000"/>
                </a:solidFill>
                <a:ea typeface="GungsuhChe" pitchFamily="49" charset="-127"/>
                <a:cs typeface="Courier New"/>
              </a:rPr>
              <a:t>&lt;&lt;</a:t>
            </a:r>
            <a:endParaRPr lang="zh-CN" altLang="en-US" sz="2000" dirty="0">
              <a:ea typeface="GungsuhChe" pitchFamily="49" charset="-127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为</a:t>
            </a:r>
            <a:r>
              <a:rPr lang="zh-CN" altLang="en-US" dirty="0" smtClean="0">
                <a:solidFill>
                  <a:srgbClr val="C00000"/>
                </a:solidFill>
              </a:rPr>
              <a:t>老</a:t>
            </a:r>
            <a:r>
              <a:rPr lang="en-US" altLang="zh-CN" dirty="0" smtClean="0">
                <a:solidFill>
                  <a:srgbClr val="C00000"/>
                </a:solidFill>
              </a:rPr>
              <a:t>/</a:t>
            </a:r>
            <a:r>
              <a:rPr lang="zh-CN" altLang="en-US" dirty="0" smtClean="0">
                <a:solidFill>
                  <a:srgbClr val="C00000"/>
                </a:solidFill>
              </a:rPr>
              <a:t>库</a:t>
            </a:r>
            <a:r>
              <a:rPr lang="zh-CN" altLang="en-US" dirty="0" smtClean="0"/>
              <a:t>代码添加序列化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71472" y="4071942"/>
            <a:ext cx="8143932" cy="1857388"/>
          </a:xfrm>
          <a:ln w="3175">
            <a:noFill/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2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// </a:t>
            </a:r>
            <a:r>
              <a:rPr lang="zh-CN" altLang="en-US" sz="2400" kern="0" dirty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另一</a:t>
            </a:r>
            <a:r>
              <a:rPr lang="zh-CN" altLang="en-US" sz="2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个源文件：</a:t>
            </a:r>
            <a:endParaRPr lang="en-US" altLang="zh-CN" sz="2400" kern="0" dirty="0" smtClean="0">
              <a:solidFill>
                <a:srgbClr val="800080"/>
              </a:solidFill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DATA_IO_LOAD_SAVE_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E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(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Sys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Data1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, &amp;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a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&amp;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b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&amp;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c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)</a:t>
            </a:r>
            <a:r>
              <a:rPr lang="en-US" altLang="zh-CN" sz="2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 // </a:t>
            </a:r>
            <a:r>
              <a:rPr lang="zh-CN" altLang="en-US" sz="2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无版本</a:t>
            </a:r>
            <a:endParaRPr lang="en-US" altLang="zh-CN" sz="2400" kern="0" dirty="0" smtClean="0">
              <a:solidFill>
                <a:srgbClr val="008000"/>
              </a:solidFill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DATA_IO_LOAD_SAVE_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EV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(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Sys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Data2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, 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1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, &amp;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a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&amp;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b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&amp;</a:t>
            </a:r>
            <a:r>
              <a:rPr kumimoji="0" lang="en-US" altLang="zh-CN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20002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c</a:t>
            </a:r>
            <a:r>
              <a:rPr kumimoji="0" lang="en-US" altLang="zh-CN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ea typeface="GungsuhChe" pitchFamily="49" charset="-127"/>
                <a:cs typeface="Times New Roman"/>
              </a:rPr>
              <a:t>)</a:t>
            </a:r>
            <a:r>
              <a:rPr lang="en-US" altLang="zh-CN" sz="2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 // </a:t>
            </a:r>
            <a:r>
              <a:rPr lang="zh-CN" altLang="en-US" sz="2400" kern="0" dirty="0" smtClean="0">
                <a:solidFill>
                  <a:srgbClr val="008000"/>
                </a:solidFill>
                <a:ea typeface="GungsuhChe" pitchFamily="49" charset="-127"/>
                <a:cs typeface="Times New Roman"/>
              </a:rPr>
              <a:t>有版本 </a:t>
            </a:r>
            <a:r>
              <a:rPr lang="en-US" altLang="zh-CN" sz="2400" kern="0" dirty="0" smtClean="0">
                <a:solidFill>
                  <a:srgbClr val="FF0000"/>
                </a:solidFill>
                <a:ea typeface="GungsuhChe" pitchFamily="49" charset="-127"/>
                <a:cs typeface="Times New Roman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57290" y="1285860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857224" y="1285860"/>
            <a:ext cx="7072362" cy="57150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zh-CN" sz="2400" b="1" dirty="0" smtClean="0">
                <a:solidFill>
                  <a:schemeClr val="accent3">
                    <a:lumMod val="50000"/>
                  </a:schemeClr>
                </a:solidFill>
              </a:rPr>
              <a:t>//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 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老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/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库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代码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不可修改</a:t>
            </a:r>
            <a:r>
              <a:rPr lang="zh-CN" altLang="en-US" sz="2400" dirty="0" smtClean="0">
                <a:solidFill>
                  <a:schemeClr val="tx1"/>
                </a:solidFill>
              </a:rPr>
              <a:t>，在其他文件中声明</a:t>
            </a:r>
            <a:r>
              <a:rPr lang="zh-CN" altLang="en-US" sz="2400" dirty="0" smtClean="0">
                <a:solidFill>
                  <a:schemeClr val="tx1"/>
                </a:solidFill>
              </a:rPr>
              <a:t>序列化</a:t>
            </a:r>
            <a:endParaRPr lang="en-US" altLang="zh-CN" sz="2400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2071678"/>
            <a:ext cx="3286148" cy="171451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>
              <a:buNone/>
            </a:pPr>
            <a:r>
              <a:rPr lang="en-US" altLang="zh-CN" sz="2400" kern="0" dirty="0" err="1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struct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SysData1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{</a:t>
            </a:r>
            <a:endParaRPr lang="zh-CN" altLang="zh-CN" sz="24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	</a:t>
            </a:r>
            <a:r>
              <a:rPr lang="en-US" altLang="zh-CN" sz="2400" kern="0" dirty="0" err="1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int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a, b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endParaRPr lang="zh-CN" altLang="zh-CN" sz="24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	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string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c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endParaRPr lang="zh-CN" altLang="zh-CN" sz="24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};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00562" y="2071678"/>
            <a:ext cx="3429024" cy="171451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>
              <a:buNone/>
            </a:pPr>
            <a:r>
              <a:rPr lang="en-US" altLang="zh-CN" sz="2400" kern="0" dirty="0" err="1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struct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SysData2 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{</a:t>
            </a:r>
            <a:endParaRPr lang="zh-CN" altLang="zh-CN" sz="24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smtClean="0">
                <a:solidFill>
                  <a:srgbClr val="0000FF"/>
                </a:solidFill>
                <a:ea typeface="GungsuhChe" pitchFamily="49" charset="-127"/>
                <a:cs typeface="Times New Roman"/>
              </a:rPr>
              <a:t>	float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a, b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endParaRPr lang="zh-CN" altLang="zh-CN" sz="24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	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string</a:t>
            </a:r>
            <a:r>
              <a:rPr lang="en-US" altLang="zh-CN" sz="2400" kern="0" dirty="0" smtClean="0">
                <a:ea typeface="GungsuhChe" pitchFamily="49" charset="-127"/>
                <a:cs typeface="Times New Roman"/>
              </a:rPr>
              <a:t> </a:t>
            </a:r>
            <a:r>
              <a:rPr lang="en-US" altLang="zh-CN" sz="2400" kern="0" dirty="0" smtClean="0">
                <a:solidFill>
                  <a:srgbClr val="020002"/>
                </a:solidFill>
                <a:ea typeface="GungsuhChe" pitchFamily="49" charset="-127"/>
                <a:cs typeface="Times New Roman"/>
              </a:rPr>
              <a:t>c</a:t>
            </a: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;</a:t>
            </a:r>
            <a:endParaRPr lang="zh-CN" altLang="zh-CN" sz="2400" kern="100" dirty="0" smtClean="0">
              <a:ea typeface="GungsuhChe" pitchFamily="49" charset="-127"/>
              <a:cs typeface="Times New Roman"/>
            </a:endParaRPr>
          </a:p>
          <a:p>
            <a:pPr>
              <a:buNone/>
            </a:pPr>
            <a:r>
              <a:rPr lang="en-US" altLang="zh-CN" sz="2400" kern="0" dirty="0" smtClean="0">
                <a:solidFill>
                  <a:srgbClr val="800080"/>
                </a:solidFill>
                <a:ea typeface="GungsuhChe" pitchFamily="49" charset="-127"/>
                <a:cs typeface="Times New Roman"/>
              </a:rPr>
              <a:t>};</a:t>
            </a:r>
            <a:endParaRPr lang="en-US" altLang="zh-CN" sz="2400" kern="0" dirty="0" smtClean="0">
              <a:solidFill>
                <a:srgbClr val="800080"/>
              </a:solidFill>
              <a:ea typeface="GungsuhChe" pitchFamily="49" charset="-127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龙腾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龙腾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龙腾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335</TotalTime>
  <Words>671</Words>
  <Application>Microsoft Office PowerPoint</Application>
  <PresentationFormat>全屏显示(4:3)</PresentationFormat>
  <Paragraphs>147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龙腾四海</vt:lpstr>
      <vt:lpstr>Febird.DataIO</vt:lpstr>
      <vt:lpstr>基本特点</vt:lpstr>
      <vt:lpstr>版本控制</vt:lpstr>
      <vt:lpstr>接口特点</vt:lpstr>
      <vt:lpstr>基本用法：无版本</vt:lpstr>
      <vt:lpstr>基本用法：有版本</vt:lpstr>
      <vt:lpstr>有版本：向后兼容</vt:lpstr>
      <vt:lpstr>执行序列化</vt:lpstr>
      <vt:lpstr>为老/库代码添加序列化</vt:lpstr>
      <vt:lpstr>架构：严格双层结构</vt:lpstr>
      <vt:lpstr>(Min|AutoGrown)? MemIO</vt:lpstr>
      <vt:lpstr>(Input|Output)StreamBuffer</vt:lpstr>
      <vt:lpstr>接口函数</vt:lpstr>
      <vt:lpstr>引入的保留字</vt:lpstr>
      <vt:lpstr>应用(applications)</vt:lpstr>
      <vt:lpstr>Project Home</vt:lpstr>
      <vt:lpstr>thanks!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Febird.DataIO</dc:title>
  <dc:creator>leipeng</dc:creator>
  <cp:lastModifiedBy>leipeng</cp:lastModifiedBy>
  <cp:revision>225</cp:revision>
  <dcterms:created xsi:type="dcterms:W3CDTF">2010-03-06T09:56:02Z</dcterms:created>
  <dcterms:modified xsi:type="dcterms:W3CDTF">2010-03-06T17:22:01Z</dcterms:modified>
</cp:coreProperties>
</file>